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5.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85" r:id="rId3"/>
    <p:sldId id="286" r:id="rId4"/>
    <p:sldId id="272" r:id="rId5"/>
    <p:sldId id="274" r:id="rId6"/>
    <p:sldId id="273" r:id="rId7"/>
    <p:sldId id="264" r:id="rId8"/>
    <p:sldId id="284" r:id="rId9"/>
    <p:sldId id="279" r:id="rId10"/>
    <p:sldId id="278" r:id="rId11"/>
    <p:sldId id="275" r:id="rId12"/>
    <p:sldId id="280" r:id="rId13"/>
    <p:sldId id="281" r:id="rId14"/>
    <p:sldId id="283"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 Amaya" initials="VA" lastIdx="1" clrIdx="0">
    <p:extLst>
      <p:ext uri="{19B8F6BF-5375-455C-9EA6-DF929625EA0E}">
        <p15:presenceInfo xmlns:p15="http://schemas.microsoft.com/office/powerpoint/2012/main" userId="7a0a7c4e21c038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0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00F1BC-5953-42A2-8436-BAD401EE84DE}" v="338" dt="2021-12-09T10:40:37.2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1"/>
    <p:restoredTop sz="56639" autoAdjust="0"/>
  </p:normalViewPr>
  <p:slideViewPr>
    <p:cSldViewPr snapToGrid="0" snapToObjects="1">
      <p:cViewPr varScale="1">
        <p:scale>
          <a:sx n="64" d="100"/>
          <a:sy n="64" d="100"/>
        </p:scale>
        <p:origin x="2280"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9T22:22:30.861"/>
    </inkml:context>
    <inkml:brush xml:id="br0">
      <inkml:brushProperty name="width" value="0.05" units="cm"/>
      <inkml:brushProperty name="height" value="0.05" units="cm"/>
      <inkml:brushProperty name="color" value="#66CC00"/>
    </inkml:brush>
  </inkml:definitions>
  <inkml:trace contextRef="#ctx0" brushRef="#br0">1 0 24575,'1363'0'-1365,"-1352"0"-5461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9T22:22:39.437"/>
    </inkml:context>
    <inkml:brush xml:id="br0">
      <inkml:brushProperty name="width" value="0.05" units="cm"/>
      <inkml:brushProperty name="height" value="0.05" units="cm"/>
      <inkml:brushProperty name="color" value="#66CC00"/>
    </inkml:brush>
  </inkml:definitions>
  <inkml:trace contextRef="#ctx0" brushRef="#br0">1 0 24575,'1'1'0,"-1"-1"0,1 1 0,0-1 0,0 1 0,0 0 0,-1-1 0,1 1 0,0 0 0,-1 0 0,1-1 0,-1 1 0,1 0 0,-1 0 0,1 0 0,-1 0 0,1 0 0,-1 0 0,0 0 0,1 0 0,-1 0 0,0 0 0,0 0 0,0 0 0,0 0 0,0 0 0,0 1 0,1 34 0,-1-31 0,0 1042 0,2-1023-1365,1-16-5461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9T22:23:31.055"/>
    </inkml:context>
    <inkml:brush xml:id="br0">
      <inkml:brushProperty name="width" value="0.05" units="cm"/>
      <inkml:brushProperty name="height" value="0.05" units="cm"/>
      <inkml:brushProperty name="color" value="#E71224"/>
    </inkml:brush>
  </inkml:definitions>
  <inkml:trace contextRef="#ctx0" brushRef="#br0">13 0 24575,'2'100'0,"-4"105"0,-3-159 0,-3 67 0,21 99 0,-13 26-1365,0-227-5461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9T22:23:41.387"/>
    </inkml:context>
    <inkml:brush xml:id="br0">
      <inkml:brushProperty name="width" value="0.05" units="cm"/>
      <inkml:brushProperty name="height" value="0.05" units="cm"/>
      <inkml:brushProperty name="color" value="#E71224"/>
    </inkml:brush>
  </inkml:definitions>
  <inkml:trace contextRef="#ctx0" brushRef="#br0">0 15 24575,'135'-3'0,"140"6"0,-228 2 0,65 3 0,-82-8 0,14 0 0,84-10 0,-82 5 0,1 2 0,78 5 0,-28 1 0,76-16 0,-96 12-1365,-65 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9T22:23:47.628"/>
    </inkml:context>
    <inkml:brush xml:id="br0">
      <inkml:brushProperty name="width" value="0.05" units="cm"/>
      <inkml:brushProperty name="height" value="0.05" units="cm"/>
      <inkml:brushProperty name="color" value="#E71224"/>
    </inkml:brush>
  </inkml:definitions>
  <inkml:trace contextRef="#ctx0" brushRef="#br0">1 1 24575,'0'3'0,"0"40"0,1 0 0,8 44 0,-6-63 0,-2 1 0,-1 1 0,0-1 0,-7 33 0,0 45 0,7 426 0,2-505-1365,1-16-5461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88B64-4A9C-D042-8443-E9FAACD15C52}" type="datetimeFigureOut">
              <a:rPr lang="en-US" smtClean="0"/>
              <a:t>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127987-8334-724A-8AA1-A18D1F5046A1}" type="slidenum">
              <a:rPr lang="en-US" smtClean="0"/>
              <a:t>‹#›</a:t>
            </a:fld>
            <a:endParaRPr lang="en-US"/>
          </a:p>
        </p:txBody>
      </p:sp>
    </p:spTree>
    <p:extLst>
      <p:ext uri="{BB962C8B-B14F-4D97-AF65-F5344CB8AC3E}">
        <p14:creationId xmlns:p14="http://schemas.microsoft.com/office/powerpoint/2010/main" val="1141410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Hi, my name is Jun Xiang, and I will be presenting the dynamic </a:t>
            </a:r>
            <a:r>
              <a:rPr lang="en-US" sz="1800" b="1" i="0" u="none" strike="noStrike" dirty="0">
                <a:solidFill>
                  <a:srgbClr val="FF0000"/>
                </a:solidFill>
                <a:effectLst/>
                <a:latin typeface="Arial" panose="020B0604020202020204" pitchFamily="34" charset="0"/>
              </a:rPr>
              <a:t>unmanned aerial</a:t>
            </a:r>
            <a:r>
              <a:rPr lang="en-US" sz="1800" b="0" i="0" u="none" strike="noStrike" dirty="0">
                <a:solidFill>
                  <a:srgbClr val="000000"/>
                </a:solidFill>
                <a:effectLst/>
                <a:latin typeface="Arial" panose="020B0604020202020204" pitchFamily="34" charset="0"/>
              </a:rPr>
              <a:t> system traffic volume reservation based on Multi-Scale A*. This work was done by Victor Amaya, Dr. Chen and myself. From the department of aerospace engineering, San Diego State University.</a:t>
            </a: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1</a:t>
            </a:fld>
            <a:endParaRPr lang="en-US"/>
          </a:p>
        </p:txBody>
      </p:sp>
    </p:spTree>
    <p:extLst>
      <p:ext uri="{BB962C8B-B14F-4D97-AF65-F5344CB8AC3E}">
        <p14:creationId xmlns:p14="http://schemas.microsoft.com/office/powerpoint/2010/main" val="84869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For the step by step search example, the total search time is only 0.45 while A* costs 26 seconds in the same map.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We expect that MSA is considerably faster than simple A*.</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To prove that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We test both A* and MSA* in the simulated city airspace. For each case, we test 10 different maps. We use travel distance to evaluate the optimization of the found path.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10</a:t>
            </a:fld>
            <a:endParaRPr lang="en-US"/>
          </a:p>
        </p:txBody>
      </p:sp>
    </p:spTree>
    <p:extLst>
      <p:ext uri="{BB962C8B-B14F-4D97-AF65-F5344CB8AC3E}">
        <p14:creationId xmlns:p14="http://schemas.microsoft.com/office/powerpoint/2010/main" val="297675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first test them in different map </a:t>
            </a:r>
            <a:r>
              <a:rPr lang="en-US" sz="1800" b="1" i="0" u="none" strike="noStrike" dirty="0">
                <a:solidFill>
                  <a:srgbClr val="FF0000"/>
                </a:solidFill>
                <a:effectLst/>
                <a:latin typeface="Arial" panose="020B0604020202020204" pitchFamily="34" charset="0"/>
              </a:rPr>
              <a:t>size</a:t>
            </a:r>
            <a:r>
              <a:rPr lang="en-US" sz="1800" b="0" i="0" u="none" strike="noStrike" dirty="0">
                <a:solidFill>
                  <a:srgbClr val="000000"/>
                </a:solidFill>
                <a:effectLst/>
                <a:latin typeface="Arial" panose="020B0604020202020204" pitchFamily="34" charset="0"/>
              </a:rPr>
              <a:t>.  We found out that when map size is small, the runtime is both small. However,  with map size increase, the A* searching time increase exponentially, </a:t>
            </a:r>
            <a:r>
              <a:rPr lang="en-US" sz="1800" b="1" i="0" u="none" strike="noStrike" dirty="0">
                <a:solidFill>
                  <a:srgbClr val="FF0000"/>
                </a:solidFill>
                <a:effectLst/>
                <a:latin typeface="Arial" panose="020B0604020202020204" pitchFamily="34" charset="0"/>
              </a:rPr>
              <a:t>while</a:t>
            </a:r>
            <a:r>
              <a:rPr lang="en-US" sz="1800" b="0" i="0" u="none" strike="noStrike" dirty="0">
                <a:solidFill>
                  <a:srgbClr val="000000"/>
                </a:solidFill>
                <a:effectLst/>
                <a:latin typeface="Arial" panose="020B0604020202020204" pitchFamily="34" charset="0"/>
              </a:rPr>
              <a:t> MSA only increase a little.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However, the travel distance of the </a:t>
            </a:r>
            <a:r>
              <a:rPr lang="en-US" sz="1800" b="1" i="0" u="none" strike="noStrike" dirty="0">
                <a:solidFill>
                  <a:srgbClr val="FF0000"/>
                </a:solidFill>
                <a:effectLst/>
                <a:latin typeface="Arial" panose="020B0604020202020204" pitchFamily="34" charset="0"/>
              </a:rPr>
              <a:t>path</a:t>
            </a:r>
            <a:r>
              <a:rPr lang="en-US" sz="1800" b="0" i="0" u="none" strike="noStrike" dirty="0">
                <a:solidFill>
                  <a:srgbClr val="000000"/>
                </a:solidFill>
                <a:effectLst/>
                <a:latin typeface="Arial" panose="020B0604020202020204" pitchFamily="34" charset="0"/>
              </a:rPr>
              <a:t> MSA found is higher.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So, if we can increase the resolution, we may decrease the travel distance.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11</a:t>
            </a:fld>
            <a:endParaRPr lang="en-US"/>
          </a:p>
        </p:txBody>
      </p:sp>
    </p:spTree>
    <p:extLst>
      <p:ext uri="{BB962C8B-B14F-4D97-AF65-F5344CB8AC3E}">
        <p14:creationId xmlns:p14="http://schemas.microsoft.com/office/powerpoint/2010/main" val="1580734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We found out that increased alpha will increase the running time but decrease the travel distance of path. When we use 3 as alpha, the travel distance decrease to 268.2, which is very close to the optimized path. While the total runtime is only 97.2 seconds, which is still very small compared to the simple A</a:t>
            </a:r>
            <a:r>
              <a:rPr lang="en-US" sz="1800" b="1" i="0" u="none" strike="noStrike" dirty="0">
                <a:solidFill>
                  <a:srgbClr val="FF0000"/>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12</a:t>
            </a:fld>
            <a:endParaRPr lang="en-US"/>
          </a:p>
        </p:txBody>
      </p:sp>
    </p:spTree>
    <p:extLst>
      <p:ext uri="{BB962C8B-B14F-4D97-AF65-F5344CB8AC3E}">
        <p14:creationId xmlns:p14="http://schemas.microsoft.com/office/powerpoint/2010/main" val="4034910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We also test the MSA* in dynamic environment. The experiences show that the agent moving with MSA*, can reach the destination and avoid the moving </a:t>
            </a:r>
            <a:r>
              <a:rPr lang="en-US" sz="1800" b="1" i="0" u="none" strike="noStrike" dirty="0">
                <a:solidFill>
                  <a:srgbClr val="FF0000"/>
                </a:solidFill>
                <a:effectLst/>
                <a:latin typeface="Arial" panose="020B0604020202020204" pitchFamily="34" charset="0"/>
              </a:rPr>
              <a:t>obstacle</a:t>
            </a:r>
            <a:r>
              <a:rPr lang="en-US" sz="1800" b="0" i="0" u="none" strike="noStrike" dirty="0">
                <a:solidFill>
                  <a:srgbClr val="000000"/>
                </a:solidFill>
                <a:effectLst/>
                <a:latin typeface="Arial" panose="020B0604020202020204" pitchFamily="34" charset="0"/>
              </a:rPr>
              <a:t>. </a:t>
            </a: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13</a:t>
            </a:fld>
            <a:endParaRPr lang="en-US"/>
          </a:p>
        </p:txBody>
      </p:sp>
    </p:spTree>
    <p:extLst>
      <p:ext uri="{BB962C8B-B14F-4D97-AF65-F5344CB8AC3E}">
        <p14:creationId xmlns:p14="http://schemas.microsoft.com/office/powerpoint/2010/main" val="823825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 method can </a:t>
            </a:r>
            <a:r>
              <a:rPr lang="en-US" sz="1200" dirty="0">
                <a:latin typeface="Times New Roman" panose="02020603050405020304" pitchFamily="18" charset="0"/>
                <a:cs typeface="Times New Roman" panose="02020603050405020304" pitchFamily="18" charset="0"/>
              </a:rPr>
              <a:t>drastically shorten the A* algorithm’s </a:t>
            </a:r>
            <a:r>
              <a:rPr lang="en-US" sz="1200" b="1" dirty="0">
                <a:solidFill>
                  <a:srgbClr val="FF0000"/>
                </a:solidFill>
                <a:latin typeface="Times New Roman" panose="02020603050405020304" pitchFamily="18" charset="0"/>
                <a:cs typeface="Times New Roman" panose="02020603050405020304" pitchFamily="18" charset="0"/>
              </a:rPr>
              <a:t>run time and makes real-time path-planning and reservation possible</a:t>
            </a:r>
          </a:p>
          <a:p>
            <a:r>
              <a:rPr lang="en-US" sz="1200" b="1" dirty="0">
                <a:solidFill>
                  <a:srgbClr val="FF0000"/>
                </a:solidFill>
                <a:latin typeface="Times New Roman" panose="02020603050405020304" pitchFamily="18" charset="0"/>
                <a:cs typeface="Times New Roman" panose="02020603050405020304" pitchFamily="18" charset="0"/>
              </a:rPr>
              <a:t>In the future, we would like to implement this method in a 3D real-time city with high density air traffic. </a:t>
            </a:r>
          </a:p>
          <a:p>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14</a:t>
            </a:fld>
            <a:endParaRPr lang="en-US"/>
          </a:p>
        </p:txBody>
      </p:sp>
    </p:spTree>
    <p:extLst>
      <p:ext uri="{BB962C8B-B14F-4D97-AF65-F5344CB8AC3E}">
        <p14:creationId xmlns:p14="http://schemas.microsoft.com/office/powerpoint/2010/main" val="974858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Background:</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FF0000"/>
                </a:solidFill>
                <a:effectLst/>
                <a:latin typeface="Arial" panose="020B0604020202020204" pitchFamily="34" charset="0"/>
              </a:rPr>
              <a:t>unmanned aerial</a:t>
            </a:r>
            <a:r>
              <a:rPr lang="en-US" sz="1800" b="0" i="0" u="none" strike="noStrike" dirty="0">
                <a:solidFill>
                  <a:srgbClr val="000000"/>
                </a:solidFill>
                <a:effectLst/>
                <a:latin typeface="Arial" panose="020B0604020202020204" pitchFamily="34" charset="0"/>
              </a:rPr>
              <a:t> vehicle becomes more and more popular. However, the airspace is limited. in the future, it is highly possible we have flights all over the neighbor.</a:t>
            </a: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2</a:t>
            </a:fld>
            <a:endParaRPr lang="en-US"/>
          </a:p>
        </p:txBody>
      </p:sp>
    </p:spTree>
    <p:extLst>
      <p:ext uri="{BB962C8B-B14F-4D97-AF65-F5344CB8AC3E}">
        <p14:creationId xmlns:p14="http://schemas.microsoft.com/office/powerpoint/2010/main" val="2751883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Therefore, we need to increase the efficiency of the current airspace reservation system. </a:t>
            </a: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3</a:t>
            </a:fld>
            <a:endParaRPr lang="en-US"/>
          </a:p>
        </p:txBody>
      </p:sp>
    </p:spTree>
    <p:extLst>
      <p:ext uri="{BB962C8B-B14F-4D97-AF65-F5344CB8AC3E}">
        <p14:creationId xmlns:p14="http://schemas.microsoft.com/office/powerpoint/2010/main" val="3682195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our paper, to simplify the problem.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We split the environment omega into many small blocks. And we use </a:t>
            </a:r>
            <a:r>
              <a:rPr lang="en-US" sz="1800" b="1" i="0" u="none" strike="noStrike" dirty="0">
                <a:solidFill>
                  <a:srgbClr val="FF0000"/>
                </a:solidFill>
                <a:effectLst/>
                <a:latin typeface="Arial" panose="020B0604020202020204" pitchFamily="34" charset="0"/>
              </a:rPr>
              <a:t>edge e</a:t>
            </a:r>
            <a:r>
              <a:rPr lang="en-US" sz="1800" b="0" i="0" u="none" strike="noStrike" dirty="0">
                <a:solidFill>
                  <a:srgbClr val="000000"/>
                </a:solidFill>
                <a:effectLst/>
                <a:latin typeface="Arial" panose="020B0604020202020204" pitchFamily="34" charset="0"/>
              </a:rPr>
              <a:t> to represent the path between blocks.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Let us say we have two flights fly from the green circle to the red circle along the yellow and blue path,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They now fly from blocks to blocks like the figures below.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path will be a set of blocks denoted by the </a:t>
            </a:r>
            <a:r>
              <a:rPr lang="en-US" sz="1800" b="1" i="0" u="none" strike="noStrike" dirty="0">
                <a:solidFill>
                  <a:srgbClr val="FF0000"/>
                </a:solidFill>
                <a:effectLst/>
                <a:latin typeface="Arial" panose="020B0604020202020204" pitchFamily="34" charset="0"/>
              </a:rPr>
              <a:t>blue and yellow-framed</a:t>
            </a:r>
            <a:r>
              <a:rPr lang="en-US" sz="1800" b="0" i="0" u="none" strike="noStrike" dirty="0">
                <a:solidFill>
                  <a:srgbClr val="000000"/>
                </a:solidFill>
                <a:effectLst/>
                <a:latin typeface="Arial" panose="020B0604020202020204" pitchFamily="34" charset="0"/>
              </a:rPr>
              <a:t> blocks.. And the initial and goal position becomes the </a:t>
            </a:r>
            <a:r>
              <a:rPr lang="en-US" sz="1800" b="0" i="0" u="none" strike="noStrike" dirty="0" err="1">
                <a:solidFill>
                  <a:srgbClr val="000000"/>
                </a:solidFill>
                <a:effectLst/>
                <a:latin typeface="Arial" panose="020B0604020202020204" pitchFamily="34" charset="0"/>
              </a:rPr>
              <a:t>nitial</a:t>
            </a:r>
            <a:r>
              <a:rPr lang="en-US" sz="1800" b="0" i="0" u="none" strike="noStrike" dirty="0">
                <a:solidFill>
                  <a:srgbClr val="000000"/>
                </a:solidFill>
                <a:effectLst/>
                <a:latin typeface="Arial" panose="020B0604020202020204" pitchFamily="34" charset="0"/>
              </a:rPr>
              <a:t> block and the goal block Denoted by those green and red block.</a:t>
            </a:r>
            <a:endParaRPr lang="en-US" b="0" dirty="0">
              <a:effectLst/>
            </a:endParaRPr>
          </a:p>
          <a:p>
            <a:pPr rtl="0">
              <a:spcBef>
                <a:spcPts val="0"/>
              </a:spcBef>
              <a:spcAft>
                <a:spcPts val="0"/>
              </a:spcAft>
            </a:pPr>
            <a:br>
              <a:rPr lang="en-US" b="0" dirty="0">
                <a:effectLst/>
              </a:rPr>
            </a:br>
            <a:br>
              <a:rPr lang="en-US" b="0" dirty="0">
                <a:effectLst/>
              </a:rPr>
            </a:br>
            <a:r>
              <a:rPr lang="en-US" sz="1800" b="0" i="0" u="none" strike="noStrike" dirty="0">
                <a:solidFill>
                  <a:srgbClr val="000000"/>
                </a:solidFill>
                <a:effectLst/>
                <a:latin typeface="Arial" panose="020B0604020202020204" pitchFamily="34" charset="0"/>
              </a:rPr>
              <a:t>To represent the environment, each block has a </a:t>
            </a:r>
            <a:r>
              <a:rPr lang="en-US" sz="1800" b="1" i="0" u="none" strike="noStrike" dirty="0">
                <a:solidFill>
                  <a:srgbClr val="FF0000"/>
                </a:solidFill>
                <a:effectLst/>
                <a:latin typeface="Arial" panose="020B0604020202020204" pitchFamily="34" charset="0"/>
              </a:rPr>
              <a:t> binary</a:t>
            </a:r>
            <a:r>
              <a:rPr lang="en-US" sz="1800" b="0" i="0" u="none" strike="noStrike" dirty="0">
                <a:solidFill>
                  <a:srgbClr val="000000"/>
                </a:solidFill>
                <a:effectLst/>
                <a:latin typeface="Arial" panose="020B0604020202020204" pitchFamily="34" charset="0"/>
              </a:rPr>
              <a:t> risk value.  1 means it is dangerous and the flight should not enter it. 0 means it is safe block. </a:t>
            </a:r>
            <a:endParaRPr lang="en-US" b="0" dirty="0">
              <a:effectLst/>
            </a:endParaRP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In the lower figure, the black block represents the dangerous block, and the white block represents the safe blocks.</a:t>
            </a:r>
          </a:p>
          <a:p>
            <a:pPr rtl="0">
              <a:spcBef>
                <a:spcPts val="0"/>
              </a:spcBef>
              <a:spcAft>
                <a:spcPts val="0"/>
              </a:spcAft>
            </a:pPr>
            <a:r>
              <a:rPr lang="en-US" sz="1800" b="0" i="0" u="none" strike="noStrike" dirty="0">
                <a:solidFill>
                  <a:srgbClr val="000000"/>
                </a:solidFill>
                <a:effectLst/>
                <a:latin typeface="Arial" panose="020B0604020202020204" pitchFamily="34" charset="0"/>
              </a:rPr>
              <a:t>With this block graph </a:t>
            </a:r>
            <a:br>
              <a:rPr lang="en-US" b="0" dirty="0">
                <a:effectLst/>
              </a:rPr>
            </a:br>
            <a:r>
              <a:rPr lang="en-US" sz="1800" b="0" i="0" u="none" strike="noStrike" dirty="0">
                <a:solidFill>
                  <a:srgbClr val="000000"/>
                </a:solidFill>
                <a:effectLst/>
                <a:latin typeface="Arial" panose="020B0604020202020204" pitchFamily="34" charset="0"/>
              </a:rPr>
              <a:t>We want to use A* searching algorithm to fiend the path has the lowest risk value and reserve less block a s possible for each flight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4</a:t>
            </a:fld>
            <a:endParaRPr lang="en-US"/>
          </a:p>
        </p:txBody>
      </p:sp>
    </p:spTree>
    <p:extLst>
      <p:ext uri="{BB962C8B-B14F-4D97-AF65-F5344CB8AC3E}">
        <p14:creationId xmlns:p14="http://schemas.microsoft.com/office/powerpoint/2010/main" val="263746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However, A* is very slow r. So we need to decrease the search space</a:t>
            </a:r>
            <a:endParaRPr lang="en-US" b="0" dirty="0">
              <a:effectLst/>
            </a:endParaRPr>
          </a:p>
          <a:p>
            <a:pPr rtl="0">
              <a:spcBef>
                <a:spcPts val="0"/>
              </a:spcBef>
              <a:spcAft>
                <a:spcPts val="0"/>
              </a:spcAft>
            </a:pPr>
            <a:br>
              <a:rPr lang="en-US" b="0" dirty="0">
                <a:effectLst/>
              </a:rPr>
            </a:br>
            <a:br>
              <a:rPr lang="en-US" b="0" dirty="0">
                <a:effectLst/>
              </a:rPr>
            </a:br>
            <a:r>
              <a:rPr lang="en-US" sz="1800" b="0" i="0" u="none" strike="noStrike" dirty="0">
                <a:solidFill>
                  <a:srgbClr val="000000"/>
                </a:solidFill>
                <a:effectLst/>
                <a:latin typeface="Arial" panose="020B0604020202020204" pitchFamily="34" charset="0"/>
              </a:rPr>
              <a:t>As mentioned before, we use blocks and</a:t>
            </a:r>
            <a:r>
              <a:rPr lang="en-US" sz="1800" b="1" i="0" u="none" strike="noStrike" dirty="0">
                <a:solidFill>
                  <a:srgbClr val="FF0000"/>
                </a:solidFill>
                <a:effectLst/>
                <a:latin typeface="Arial" panose="020B0604020202020204" pitchFamily="34" charset="0"/>
              </a:rPr>
              <a:t> edges</a:t>
            </a:r>
            <a:r>
              <a:rPr lang="en-US" sz="1800" b="0" i="0" u="none" strike="noStrike" dirty="0">
                <a:solidFill>
                  <a:srgbClr val="000000"/>
                </a:solidFill>
                <a:effectLst/>
                <a:latin typeface="Arial" panose="020B0604020202020204" pitchFamily="34" charset="0"/>
              </a:rPr>
              <a:t> to represent the environment.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We use a</a:t>
            </a:r>
            <a:r>
              <a:rPr lang="en-US" sz="1800" b="1" i="0" u="none" strike="noStrike" dirty="0">
                <a:solidFill>
                  <a:srgbClr val="FF0000"/>
                </a:solidFill>
                <a:effectLst/>
                <a:latin typeface="Arial" panose="020B0604020202020204" pitchFamily="34" charset="0"/>
              </a:rPr>
              <a:t> quadtree</a:t>
            </a:r>
            <a:r>
              <a:rPr lang="en-US" sz="1800" b="0" i="0" u="none" strike="noStrike" dirty="0">
                <a:solidFill>
                  <a:srgbClr val="000000"/>
                </a:solidFill>
                <a:effectLst/>
                <a:latin typeface="Arial" panose="020B0604020202020204" pitchFamily="34" charset="0"/>
              </a:rPr>
              <a:t> to manage </a:t>
            </a:r>
            <a:r>
              <a:rPr lang="en-US" sz="1800" b="1" i="0" u="none" strike="noStrike" dirty="0">
                <a:solidFill>
                  <a:srgbClr val="FF0000"/>
                </a:solidFill>
                <a:effectLst/>
                <a:latin typeface="Arial" panose="020B0604020202020204" pitchFamily="34" charset="0"/>
              </a:rPr>
              <a:t>those</a:t>
            </a:r>
            <a:r>
              <a:rPr lang="en-US" sz="1800" b="0" i="0" u="none" strike="noStrike" dirty="0">
                <a:solidFill>
                  <a:srgbClr val="000000"/>
                </a:solidFill>
                <a:effectLst/>
                <a:latin typeface="Arial" panose="020B0604020202020204" pitchFamily="34" charset="0"/>
              </a:rPr>
              <a:t> blocks and edges. </a:t>
            </a:r>
            <a:endParaRPr lang="en-US" b="0" dirty="0">
              <a:effectLst/>
            </a:endParaRPr>
          </a:p>
          <a:p>
            <a:pPr rtl="0">
              <a:spcBef>
                <a:spcPts val="0"/>
              </a:spcBef>
              <a:spcAft>
                <a:spcPts val="0"/>
              </a:spcAft>
            </a:pPr>
            <a:r>
              <a:rPr lang="en-US" sz="1800" b="1" i="0" u="none" strike="noStrike" dirty="0">
                <a:solidFill>
                  <a:srgbClr val="FF0000"/>
                </a:solidFill>
                <a:effectLst/>
                <a:latin typeface="Arial" panose="020B0604020202020204" pitchFamily="34" charset="0"/>
              </a:rPr>
              <a:t>in the figures</a:t>
            </a:r>
            <a:r>
              <a:rPr lang="en-US" sz="1800" b="0" i="0" u="none" strike="noStrike" dirty="0">
                <a:solidFill>
                  <a:srgbClr val="000000"/>
                </a:solidFill>
                <a:effectLst/>
                <a:latin typeface="Arial" panose="020B0604020202020204" pitchFamily="34" charset="0"/>
              </a:rPr>
              <a:t>, the green nodes represent the green block, also the edge connects between this block and the neighbor blocks.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Similarly, the red node represents the red block and red edges.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Let us say the agent is located at the green block, and we want to decide which edge we want to choose. The nodes are relatively far from the green block, are not really important.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So we merge those small blocks into larger blocks, and decrease the number of blocks,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This is what we called a multi-resolution graph.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5</a:t>
            </a:fld>
            <a:endParaRPr lang="en-US"/>
          </a:p>
        </p:txBody>
      </p:sp>
    </p:spTree>
    <p:extLst>
      <p:ext uri="{BB962C8B-B14F-4D97-AF65-F5344CB8AC3E}">
        <p14:creationId xmlns:p14="http://schemas.microsoft.com/office/powerpoint/2010/main" val="4164737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Here is an example of multi-</a:t>
            </a:r>
            <a:r>
              <a:rPr lang="en-US" sz="1800" b="1" i="0" u="none" strike="noStrike" dirty="0" err="1">
                <a:solidFill>
                  <a:srgbClr val="000000"/>
                </a:solidFill>
                <a:effectLst/>
                <a:latin typeface="Arial" panose="020B0604020202020204" pitchFamily="34" charset="0"/>
              </a:rPr>
              <a:t>reslolution</a:t>
            </a:r>
            <a:r>
              <a:rPr lang="en-US" sz="1800" b="1" i="0" u="none" strike="noStrike" dirty="0">
                <a:solidFill>
                  <a:srgbClr val="000000"/>
                </a:solidFill>
                <a:effectLst/>
                <a:latin typeface="Arial" panose="020B0604020202020204" pitchFamily="34" charset="0"/>
              </a:rPr>
              <a:t> graph </a:t>
            </a:r>
            <a:endParaRPr lang="en-US" b="0" dirty="0">
              <a:effectLst/>
            </a:endParaRPr>
          </a:p>
          <a:p>
            <a:pPr rtl="0">
              <a:spcBef>
                <a:spcPts val="0"/>
              </a:spcBef>
              <a:spcAft>
                <a:spcPts val="0"/>
              </a:spcAft>
            </a:pPr>
            <a:br>
              <a:rPr lang="en-US" b="0" dirty="0">
                <a:effectLst/>
              </a:rPr>
            </a:br>
            <a:br>
              <a:rPr lang="en-US" b="0" dirty="0">
                <a:effectLst/>
              </a:rPr>
            </a:br>
            <a:r>
              <a:rPr lang="en-US" sz="1800" b="0" i="0" u="none" strike="noStrike" dirty="0">
                <a:solidFill>
                  <a:srgbClr val="000000"/>
                </a:solidFill>
                <a:effectLst/>
                <a:latin typeface="Arial" panose="020B0604020202020204" pitchFamily="34" charset="0"/>
              </a:rPr>
              <a:t>The left graph is a </a:t>
            </a:r>
            <a:r>
              <a:rPr lang="en-US" sz="1800" b="1" i="0" u="none" strike="noStrike" dirty="0">
                <a:solidFill>
                  <a:srgbClr val="FF0000"/>
                </a:solidFill>
                <a:effectLst/>
                <a:latin typeface="Arial" panose="020B0604020202020204" pitchFamily="34" charset="0"/>
              </a:rPr>
              <a:t>full</a:t>
            </a:r>
            <a:r>
              <a:rPr lang="en-US" sz="1800" b="0" i="0" u="none" strike="noStrike" dirty="0">
                <a:solidFill>
                  <a:srgbClr val="000000"/>
                </a:solidFill>
                <a:effectLst/>
                <a:latin typeface="Arial" panose="020B0604020202020204" pitchFamily="34" charset="0"/>
              </a:rPr>
              <a:t>-resolution map, the black blocks are the dangerous blocks, and the agent should avoid those.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 right two graphs are the</a:t>
            </a:r>
            <a:r>
              <a:rPr lang="en-US" sz="1800" b="1" i="0" u="none" strike="noStrike" dirty="0">
                <a:solidFill>
                  <a:srgbClr val="FF0000"/>
                </a:solidFill>
                <a:effectLst/>
                <a:latin typeface="Arial" panose="020B0604020202020204" pitchFamily="34" charset="0"/>
              </a:rPr>
              <a:t> multi-resolution</a:t>
            </a:r>
            <a:r>
              <a:rPr lang="en-US" sz="1800" b="0" i="0" u="none" strike="noStrike" dirty="0">
                <a:solidFill>
                  <a:srgbClr val="000000"/>
                </a:solidFill>
                <a:effectLst/>
                <a:latin typeface="Arial" panose="020B0604020202020204" pitchFamily="34" charset="0"/>
              </a:rPr>
              <a:t> graph. The agent is denoted by the small red circle. As shown as the figure, the blocks near the agents are </a:t>
            </a:r>
            <a:r>
              <a:rPr lang="en-US" sz="1800" b="1" i="0" u="none" strike="noStrike" dirty="0">
                <a:solidFill>
                  <a:srgbClr val="FF0000"/>
                </a:solidFill>
                <a:effectLst/>
                <a:latin typeface="Arial" panose="020B0604020202020204" pitchFamily="34" charset="0"/>
              </a:rPr>
              <a:t>finer</a:t>
            </a:r>
            <a:r>
              <a:rPr lang="en-US" sz="1800" b="0" i="0" u="none" strike="noStrike" dirty="0">
                <a:solidFill>
                  <a:srgbClr val="000000"/>
                </a:solidFill>
                <a:effectLst/>
                <a:latin typeface="Arial" panose="020B0604020202020204" pitchFamily="34" charset="0"/>
              </a:rPr>
              <a:t>, and the block far away from the agent is bigger. And the </a:t>
            </a:r>
            <a:r>
              <a:rPr lang="en-US" sz="1800" b="1" i="0" u="none" strike="noStrike" dirty="0">
                <a:solidFill>
                  <a:srgbClr val="FF0000"/>
                </a:solidFill>
                <a:effectLst/>
                <a:latin typeface="Arial" panose="020B0604020202020204" pitchFamily="34" charset="0"/>
              </a:rPr>
              <a:t>grayscale</a:t>
            </a:r>
            <a:r>
              <a:rPr lang="en-US" sz="1800" b="0" i="0" u="none" strike="noStrike" dirty="0">
                <a:solidFill>
                  <a:srgbClr val="000000"/>
                </a:solidFill>
                <a:effectLst/>
                <a:latin typeface="Arial" panose="020B0604020202020204" pitchFamily="34" charset="0"/>
              </a:rPr>
              <a:t> represents the average risk value.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A determining function is used to determine which nodes should be merged.</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Generally, fewer nodes are merged near the agent and more nodes are merged on the far side. </a:t>
            </a:r>
            <a:endParaRPr lang="en-US" b="0" dirty="0">
              <a:effectLst/>
            </a:endParaRPr>
          </a:p>
          <a:p>
            <a:r>
              <a:rPr lang="en-US" sz="1800" b="0" i="0" u="none" strike="noStrike" dirty="0">
                <a:solidFill>
                  <a:srgbClr val="000000"/>
                </a:solidFill>
                <a:effectLst/>
                <a:latin typeface="Arial" panose="020B0604020202020204" pitchFamily="34" charset="0"/>
              </a:rPr>
              <a:t>The alpha is a very important </a:t>
            </a:r>
            <a:r>
              <a:rPr lang="en-US" sz="1800" b="1" i="0" u="none" strike="noStrike" dirty="0">
                <a:solidFill>
                  <a:srgbClr val="FF0000"/>
                </a:solidFill>
                <a:effectLst/>
                <a:latin typeface="Arial" panose="020B0604020202020204" pitchFamily="34" charset="0"/>
              </a:rPr>
              <a:t>parameter</a:t>
            </a:r>
            <a:r>
              <a:rPr lang="en-US" sz="1800" b="0" i="0" u="none" strike="noStrike" dirty="0">
                <a:solidFill>
                  <a:srgbClr val="000000"/>
                </a:solidFill>
                <a:effectLst/>
                <a:latin typeface="Arial" panose="020B0604020202020204" pitchFamily="34" charset="0"/>
              </a:rPr>
              <a:t> in the determining function, the larger the alpha is, the fewer nodes are merged and the resolution is higher. </a:t>
            </a: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6</a:t>
            </a:fld>
            <a:endParaRPr lang="en-US"/>
          </a:p>
        </p:txBody>
      </p:sp>
    </p:spTree>
    <p:extLst>
      <p:ext uri="{BB962C8B-B14F-4D97-AF65-F5344CB8AC3E}">
        <p14:creationId xmlns:p14="http://schemas.microsoft.com/office/powerpoint/2010/main" val="1048362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With the graph, we can search the desired path with A* star. </a:t>
            </a:r>
            <a:endParaRPr lang="en-US" b="0" dirty="0">
              <a:effectLst/>
            </a:endParaRPr>
          </a:p>
          <a:p>
            <a:pPr rtl="0">
              <a:spcBef>
                <a:spcPts val="0"/>
              </a:spcBef>
              <a:spcAft>
                <a:spcPts val="0"/>
              </a:spcAft>
            </a:pPr>
            <a:r>
              <a:rPr lang="en-US" sz="1800" b="1" i="0" u="none" strike="noStrike" dirty="0">
                <a:solidFill>
                  <a:srgbClr val="FF0000"/>
                </a:solidFill>
                <a:effectLst/>
                <a:latin typeface="Arial" panose="020B0604020202020204" pitchFamily="34" charset="0"/>
              </a:rPr>
              <a:t>In this paper, we call the A* searching in a full resolution map, simple A*, we call the A* searching in the multi-resolution graph MSA*.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cost value will be the sum of the edge cost and the risk value of the next node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heuristic value is the straight line distance between the node to the destination</a:t>
            </a:r>
            <a:endParaRPr lang="en-US" b="0" dirty="0">
              <a:effectLst/>
            </a:endParaRPr>
          </a:p>
          <a:p>
            <a:pPr rtl="0">
              <a:spcBef>
                <a:spcPts val="0"/>
              </a:spcBef>
              <a:spcAft>
                <a:spcPts val="0"/>
              </a:spcAft>
            </a:pPr>
            <a:br>
              <a:rPr lang="en-US" b="0" dirty="0">
                <a:effectLst/>
              </a:rPr>
            </a:br>
            <a:br>
              <a:rPr lang="en-US" b="0" dirty="0">
                <a:effectLst/>
              </a:rPr>
            </a:br>
            <a:r>
              <a:rPr lang="en-US" sz="1800" b="0" i="0" u="none" strike="noStrike" dirty="0">
                <a:solidFill>
                  <a:srgbClr val="000000"/>
                </a:solidFill>
                <a:effectLst/>
                <a:latin typeface="Arial" panose="020B0604020202020204" pitchFamily="34" charset="0"/>
              </a:rPr>
              <a:t>The upper figure shows an example of A star search in a full resolution map, and the lower figure shows an example of MSA star search in a multi-resolution graph.</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red outlines represents the optimal path found by A*star.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7</a:t>
            </a:fld>
            <a:endParaRPr lang="en-US"/>
          </a:p>
        </p:txBody>
      </p:sp>
    </p:spTree>
    <p:extLst>
      <p:ext uri="{BB962C8B-B14F-4D97-AF65-F5344CB8AC3E}">
        <p14:creationId xmlns:p14="http://schemas.microsoft.com/office/powerpoint/2010/main" val="1127542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Because multi-scale A star is very fast, it is possible to search path step-by-step.</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agent can move one block along the founded path, reserve only few blocks, and then search the path again based on the new graph.</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8</a:t>
            </a:fld>
            <a:endParaRPr lang="en-US"/>
          </a:p>
        </p:txBody>
      </p:sp>
    </p:spTree>
    <p:extLst>
      <p:ext uri="{BB962C8B-B14F-4D97-AF65-F5344CB8AC3E}">
        <p14:creationId xmlns:p14="http://schemas.microsoft.com/office/powerpoint/2010/main" val="3050927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Here is our reservation algorithm.</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Until the agent reaches its destination.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It constructs a multi-resolution graph,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defines the initial block and the goal block,</a:t>
            </a:r>
            <a:r>
              <a:rPr lang="en-US" sz="1800" b="1" i="0" u="none" strike="noStrike" dirty="0">
                <a:solidFill>
                  <a:srgbClr val="FF0000"/>
                </a:solidFill>
                <a:effectLst/>
                <a:latin typeface="Arial" panose="020B0604020202020204" pitchFamily="34" charset="0"/>
              </a:rPr>
              <a:t> </a:t>
            </a:r>
            <a:endParaRPr lang="en-US" b="0" dirty="0">
              <a:effectLst/>
            </a:endParaRPr>
          </a:p>
          <a:p>
            <a:pPr rtl="0">
              <a:spcBef>
                <a:spcPts val="0"/>
              </a:spcBef>
              <a:spcAft>
                <a:spcPts val="0"/>
              </a:spcAft>
            </a:pPr>
            <a:r>
              <a:rPr lang="en-US" sz="1800" b="1" i="0" u="none" strike="noStrike" dirty="0">
                <a:solidFill>
                  <a:srgbClr val="FF0000"/>
                </a:solidFill>
                <a:effectLst/>
                <a:latin typeface="Arial" panose="020B0604020202020204" pitchFamily="34" charset="0"/>
              </a:rPr>
              <a:t>runs MSA* to find the optimal path from the initial block to the goal block</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Then, it reserve the nodes in the front of the path. </a:t>
            </a:r>
            <a:endParaRPr lang="en-US" b="0" dirty="0">
              <a:effectLst/>
            </a:endParaRPr>
          </a:p>
          <a:p>
            <a:br>
              <a:rPr lang="en-US" b="0" dirty="0">
                <a:effectLst/>
              </a:rPr>
            </a:br>
            <a:r>
              <a:rPr lang="en-US" sz="1800" b="1" i="0" u="none" strike="noStrike" dirty="0">
                <a:solidFill>
                  <a:srgbClr val="FF0000"/>
                </a:solidFill>
                <a:effectLst/>
                <a:latin typeface="Arial" panose="020B0604020202020204" pitchFamily="34" charset="0"/>
              </a:rPr>
              <a:t>After</a:t>
            </a:r>
            <a:r>
              <a:rPr lang="en-US" sz="1800" b="0" i="0" u="none" strike="noStrike" dirty="0">
                <a:solidFill>
                  <a:srgbClr val="000000"/>
                </a:solidFill>
                <a:effectLst/>
                <a:latin typeface="Arial" panose="020B0604020202020204" pitchFamily="34" charset="0"/>
              </a:rPr>
              <a:t> the reservation, the agent moves along the path to the next node </a:t>
            </a:r>
            <a:r>
              <a:rPr lang="en-US" sz="1800" b="1" i="0" u="none" strike="noStrike" dirty="0">
                <a:solidFill>
                  <a:srgbClr val="FF0000"/>
                </a:solidFill>
                <a:effectLst/>
                <a:latin typeface="Arial" panose="020B0604020202020204" pitchFamily="34" charset="0"/>
              </a:rPr>
              <a:t>and</a:t>
            </a:r>
            <a:r>
              <a:rPr lang="en-US" sz="1800" b="0" i="0" u="none" strike="noStrike" dirty="0">
                <a:solidFill>
                  <a:srgbClr val="000000"/>
                </a:solidFill>
                <a:effectLst/>
                <a:latin typeface="Arial" panose="020B0604020202020204" pitchFamily="34" charset="0"/>
              </a:rPr>
              <a:t> repeats the previous processes.</a:t>
            </a:r>
            <a:endParaRPr lang="en-US" dirty="0"/>
          </a:p>
        </p:txBody>
      </p:sp>
      <p:sp>
        <p:nvSpPr>
          <p:cNvPr id="4" name="Slide Number Placeholder 3"/>
          <p:cNvSpPr>
            <a:spLocks noGrp="1"/>
          </p:cNvSpPr>
          <p:nvPr>
            <p:ph type="sldNum" sz="quarter" idx="5"/>
          </p:nvPr>
        </p:nvSpPr>
        <p:spPr/>
        <p:txBody>
          <a:bodyPr/>
          <a:lstStyle/>
          <a:p>
            <a:fld id="{6D127987-8334-724A-8AA1-A18D1F5046A1}" type="slidenum">
              <a:rPr lang="en-US" smtClean="0"/>
              <a:t>9</a:t>
            </a:fld>
            <a:endParaRPr lang="en-US"/>
          </a:p>
        </p:txBody>
      </p:sp>
    </p:spTree>
    <p:extLst>
      <p:ext uri="{BB962C8B-B14F-4D97-AF65-F5344CB8AC3E}">
        <p14:creationId xmlns:p14="http://schemas.microsoft.com/office/powerpoint/2010/main" val="553384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940C418-1012-C542-8B4B-F23B3CDFC242}"/>
              </a:ext>
            </a:extLst>
          </p:cNvPr>
          <p:cNvSpPr/>
          <p:nvPr userDrawn="1"/>
        </p:nvSpPr>
        <p:spPr>
          <a:xfrm>
            <a:off x="94944" y="0"/>
            <a:ext cx="249382" cy="6858000"/>
          </a:xfrm>
          <a:prstGeom prst="rect">
            <a:avLst/>
          </a:prstGeom>
          <a:solidFill>
            <a:srgbClr val="93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13DC7-C078-E844-A09C-ABC3ED860CE4}"/>
              </a:ext>
            </a:extLst>
          </p:cNvPr>
          <p:cNvSpPr>
            <a:spLocks noGrp="1"/>
          </p:cNvSpPr>
          <p:nvPr>
            <p:ph type="title" hasCustomPrompt="1"/>
          </p:nvPr>
        </p:nvSpPr>
        <p:spPr>
          <a:xfrm>
            <a:off x="857706" y="1872332"/>
            <a:ext cx="10515600" cy="1325563"/>
          </a:xfrm>
        </p:spPr>
        <p:txBody>
          <a:bodyPr/>
          <a:lstStyle>
            <a:lvl1pPr algn="ctr">
              <a:defRPr b="1">
                <a:latin typeface="Times New Roman" panose="02020603050405020304" pitchFamily="18" charset="0"/>
                <a:cs typeface="Times New Roman" panose="02020603050405020304" pitchFamily="18" charset="0"/>
              </a:defRPr>
            </a:lvl1pPr>
          </a:lstStyle>
          <a:p>
            <a:r>
              <a:rPr lang="en-US" dirty="0"/>
              <a:t>TITLE</a:t>
            </a:r>
          </a:p>
        </p:txBody>
      </p:sp>
      <p:sp>
        <p:nvSpPr>
          <p:cNvPr id="3" name="Text Placeholder 2">
            <a:extLst>
              <a:ext uri="{FF2B5EF4-FFF2-40B4-BE49-F238E27FC236}">
                <a16:creationId xmlns:a16="http://schemas.microsoft.com/office/drawing/2014/main" id="{D57EE4AB-1B52-2340-BF28-6B9AD517BA90}"/>
              </a:ext>
            </a:extLst>
          </p:cNvPr>
          <p:cNvSpPr>
            <a:spLocks noGrp="1"/>
          </p:cNvSpPr>
          <p:nvPr>
            <p:ph type="body" idx="1" hasCustomPrompt="1"/>
          </p:nvPr>
        </p:nvSpPr>
        <p:spPr>
          <a:xfrm>
            <a:off x="854530" y="3197895"/>
            <a:ext cx="10515600" cy="1325563"/>
          </a:xfrm>
        </p:spPr>
        <p:txBody>
          <a:bodyPr anchor="b">
            <a:noAutofit/>
          </a:bodyPr>
          <a:lstStyle>
            <a:lvl1pPr marL="0" indent="0" algn="ctr">
              <a:lnSpc>
                <a:spcPct val="100000"/>
              </a:lnSpc>
              <a:buNone/>
              <a:defRPr sz="3000" b="0">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School</a:t>
            </a:r>
          </a:p>
        </p:txBody>
      </p:sp>
      <p:sp>
        <p:nvSpPr>
          <p:cNvPr id="5" name="Text Placeholder 4">
            <a:extLst>
              <a:ext uri="{FF2B5EF4-FFF2-40B4-BE49-F238E27FC236}">
                <a16:creationId xmlns:a16="http://schemas.microsoft.com/office/drawing/2014/main" id="{12E3CF9C-B963-3540-A6B4-E031BF019C0F}"/>
              </a:ext>
            </a:extLst>
          </p:cNvPr>
          <p:cNvSpPr>
            <a:spLocks noGrp="1"/>
          </p:cNvSpPr>
          <p:nvPr>
            <p:ph type="body" sz="quarter" idx="3" hasCustomPrompt="1"/>
          </p:nvPr>
        </p:nvSpPr>
        <p:spPr>
          <a:xfrm>
            <a:off x="3520736" y="4552032"/>
            <a:ext cx="5183188" cy="823912"/>
          </a:xfrm>
        </p:spPr>
        <p:txBody>
          <a:bodyPr anchor="b"/>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Conference</a:t>
            </a:r>
          </a:p>
        </p:txBody>
      </p:sp>
      <p:sp>
        <p:nvSpPr>
          <p:cNvPr id="7" name="Date Placeholder 6">
            <a:extLst>
              <a:ext uri="{FF2B5EF4-FFF2-40B4-BE49-F238E27FC236}">
                <a16:creationId xmlns:a16="http://schemas.microsoft.com/office/drawing/2014/main" id="{AAAAFDEE-948E-4446-BDE8-526CD2B5AE8D}"/>
              </a:ext>
            </a:extLst>
          </p:cNvPr>
          <p:cNvSpPr>
            <a:spLocks noGrp="1"/>
          </p:cNvSpPr>
          <p:nvPr>
            <p:ph type="dt" sz="half" idx="10"/>
          </p:nvPr>
        </p:nvSpPr>
        <p:spPr/>
        <p:txBody>
          <a:bodyPr/>
          <a:lstStyle/>
          <a:p>
            <a:fld id="{EDC4F30A-7E22-CB4E-91A2-012FD870FDD5}" type="datetime1">
              <a:rPr lang="en-US" smtClean="0"/>
              <a:t>1/5/2022</a:t>
            </a:fld>
            <a:endParaRPr lang="en-US"/>
          </a:p>
        </p:txBody>
      </p:sp>
      <p:sp>
        <p:nvSpPr>
          <p:cNvPr id="8" name="Footer Placeholder 7">
            <a:extLst>
              <a:ext uri="{FF2B5EF4-FFF2-40B4-BE49-F238E27FC236}">
                <a16:creationId xmlns:a16="http://schemas.microsoft.com/office/drawing/2014/main" id="{27F569A4-445D-0A49-8ABD-75D492603554}"/>
              </a:ext>
            </a:extLst>
          </p:cNvPr>
          <p:cNvSpPr>
            <a:spLocks noGrp="1"/>
          </p:cNvSpPr>
          <p:nvPr>
            <p:ph type="ftr" sz="quarter" idx="11"/>
          </p:nvPr>
        </p:nvSpPr>
        <p:spPr/>
        <p:txBody>
          <a:bodyPr/>
          <a:lstStyle/>
          <a:p>
            <a:endParaRPr lang="en-US"/>
          </a:p>
        </p:txBody>
      </p:sp>
      <p:pic>
        <p:nvPicPr>
          <p:cNvPr id="10" name="Picture 9" descr="A close up of a logo&#10;&#10;Description automatically generated">
            <a:extLst>
              <a:ext uri="{FF2B5EF4-FFF2-40B4-BE49-F238E27FC236}">
                <a16:creationId xmlns:a16="http://schemas.microsoft.com/office/drawing/2014/main" id="{BD071624-6A52-6F42-AF41-2579C454DEA7}"/>
              </a:ext>
            </a:extLst>
          </p:cNvPr>
          <p:cNvPicPr>
            <a:picLocks noChangeAspect="1"/>
          </p:cNvPicPr>
          <p:nvPr userDrawn="1"/>
        </p:nvPicPr>
        <p:blipFill>
          <a:blip r:embed="rId2"/>
          <a:stretch>
            <a:fillRect/>
          </a:stretch>
        </p:blipFill>
        <p:spPr>
          <a:xfrm>
            <a:off x="9592619" y="0"/>
            <a:ext cx="1783863" cy="1783863"/>
          </a:xfrm>
          <a:prstGeom prst="rect">
            <a:avLst/>
          </a:prstGeom>
        </p:spPr>
      </p:pic>
      <p:pic>
        <p:nvPicPr>
          <p:cNvPr id="11" name="Picture 10" descr="A picture containing food, drawing, shirt&#10;&#10;Description automatically generated">
            <a:extLst>
              <a:ext uri="{FF2B5EF4-FFF2-40B4-BE49-F238E27FC236}">
                <a16:creationId xmlns:a16="http://schemas.microsoft.com/office/drawing/2014/main" id="{CE876928-13DC-2448-8BEF-C95A78F1ACAC}"/>
              </a:ext>
            </a:extLst>
          </p:cNvPr>
          <p:cNvPicPr>
            <a:picLocks noChangeAspect="1"/>
          </p:cNvPicPr>
          <p:nvPr userDrawn="1"/>
        </p:nvPicPr>
        <p:blipFill>
          <a:blip r:embed="rId3"/>
          <a:stretch>
            <a:fillRect/>
          </a:stretch>
        </p:blipFill>
        <p:spPr>
          <a:xfrm>
            <a:off x="854530" y="260848"/>
            <a:ext cx="1783862" cy="1262166"/>
          </a:xfrm>
          <a:prstGeom prst="rect">
            <a:avLst/>
          </a:prstGeom>
        </p:spPr>
      </p:pic>
    </p:spTree>
    <p:extLst>
      <p:ext uri="{BB962C8B-B14F-4D97-AF65-F5344CB8AC3E}">
        <p14:creationId xmlns:p14="http://schemas.microsoft.com/office/powerpoint/2010/main" val="1524593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C68A53F-CEAC-9E46-8185-81ABF0ED6696}"/>
              </a:ext>
            </a:extLst>
          </p:cNvPr>
          <p:cNvSpPr/>
          <p:nvPr userDrawn="1"/>
        </p:nvSpPr>
        <p:spPr>
          <a:xfrm>
            <a:off x="94944" y="0"/>
            <a:ext cx="249382" cy="6858000"/>
          </a:xfrm>
          <a:prstGeom prst="rect">
            <a:avLst/>
          </a:prstGeom>
          <a:solidFill>
            <a:srgbClr val="93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food, drawing, shirt&#10;&#10;Description automatically generated">
            <a:extLst>
              <a:ext uri="{FF2B5EF4-FFF2-40B4-BE49-F238E27FC236}">
                <a16:creationId xmlns:a16="http://schemas.microsoft.com/office/drawing/2014/main" id="{7D603C79-BB75-1141-84D9-90417BB248DB}"/>
              </a:ext>
            </a:extLst>
          </p:cNvPr>
          <p:cNvPicPr>
            <a:picLocks noChangeAspect="1"/>
          </p:cNvPicPr>
          <p:nvPr userDrawn="1"/>
        </p:nvPicPr>
        <p:blipFill rotWithShape="1">
          <a:blip r:embed="rId2"/>
          <a:srcRect t="62423" b="-1"/>
          <a:stretch/>
        </p:blipFill>
        <p:spPr>
          <a:xfrm>
            <a:off x="11072781" y="6512168"/>
            <a:ext cx="1056939" cy="281023"/>
          </a:xfrm>
          <a:prstGeom prst="rect">
            <a:avLst/>
          </a:prstGeom>
        </p:spPr>
      </p:pic>
      <p:sp>
        <p:nvSpPr>
          <p:cNvPr id="12" name="Text Placeholder 2">
            <a:extLst>
              <a:ext uri="{FF2B5EF4-FFF2-40B4-BE49-F238E27FC236}">
                <a16:creationId xmlns:a16="http://schemas.microsoft.com/office/drawing/2014/main" id="{A50DB191-275E-B240-AE86-E2D4C54AAB33}"/>
              </a:ext>
            </a:extLst>
          </p:cNvPr>
          <p:cNvSpPr>
            <a:spLocks noGrp="1"/>
          </p:cNvSpPr>
          <p:nvPr>
            <p:ph type="body" idx="1" hasCustomPrompt="1"/>
          </p:nvPr>
        </p:nvSpPr>
        <p:spPr>
          <a:xfrm>
            <a:off x="541976" y="103381"/>
            <a:ext cx="9855014" cy="750093"/>
          </a:xfrm>
        </p:spPr>
        <p:txBody>
          <a:bodyPr>
            <a:normAutofit/>
          </a:bodyPr>
          <a:lstStyle>
            <a:lvl1pPr marL="0" indent="0" algn="l">
              <a:buNone/>
              <a:defRPr sz="4500">
                <a:solidFill>
                  <a:schemeClr val="tx1"/>
                </a:solidFill>
                <a:latin typeface="Times"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pic>
        <p:nvPicPr>
          <p:cNvPr id="13" name="Picture 12" descr="A close up of a logo&#10;&#10;Description automatically generated">
            <a:extLst>
              <a:ext uri="{FF2B5EF4-FFF2-40B4-BE49-F238E27FC236}">
                <a16:creationId xmlns:a16="http://schemas.microsoft.com/office/drawing/2014/main" id="{F63E6E76-C4F0-8346-BFEB-3E1D8332DA74}"/>
              </a:ext>
            </a:extLst>
          </p:cNvPr>
          <p:cNvPicPr>
            <a:picLocks noChangeAspect="1"/>
          </p:cNvPicPr>
          <p:nvPr userDrawn="1"/>
        </p:nvPicPr>
        <p:blipFill>
          <a:blip r:embed="rId3"/>
          <a:stretch>
            <a:fillRect/>
          </a:stretch>
        </p:blipFill>
        <p:spPr>
          <a:xfrm>
            <a:off x="11327188" y="-6088"/>
            <a:ext cx="885319" cy="885319"/>
          </a:xfrm>
          <a:prstGeom prst="rect">
            <a:avLst/>
          </a:prstGeom>
        </p:spPr>
      </p:pic>
      <p:sp>
        <p:nvSpPr>
          <p:cNvPr id="14" name="Date Placeholder 13">
            <a:extLst>
              <a:ext uri="{FF2B5EF4-FFF2-40B4-BE49-F238E27FC236}">
                <a16:creationId xmlns:a16="http://schemas.microsoft.com/office/drawing/2014/main" id="{C8A7039D-B2DB-C74D-8088-608E4B98BBE3}"/>
              </a:ext>
            </a:extLst>
          </p:cNvPr>
          <p:cNvSpPr>
            <a:spLocks noGrp="1"/>
          </p:cNvSpPr>
          <p:nvPr>
            <p:ph type="dt" sz="half" idx="10"/>
          </p:nvPr>
        </p:nvSpPr>
        <p:spPr/>
        <p:txBody>
          <a:bodyPr/>
          <a:lstStyle/>
          <a:p>
            <a:fld id="{1785D9FF-B758-2B49-8BD6-4B9420C9AB90}" type="datetime1">
              <a:rPr lang="en-US" smtClean="0"/>
              <a:t>1/5/2022</a:t>
            </a:fld>
            <a:endParaRPr lang="en-US"/>
          </a:p>
        </p:txBody>
      </p:sp>
      <p:sp>
        <p:nvSpPr>
          <p:cNvPr id="15" name="Footer Placeholder 14">
            <a:extLst>
              <a:ext uri="{FF2B5EF4-FFF2-40B4-BE49-F238E27FC236}">
                <a16:creationId xmlns:a16="http://schemas.microsoft.com/office/drawing/2014/main" id="{274001F6-8259-CB45-8D3C-BF78553B044C}"/>
              </a:ext>
            </a:extLst>
          </p:cNvPr>
          <p:cNvSpPr>
            <a:spLocks noGrp="1"/>
          </p:cNvSpPr>
          <p:nvPr>
            <p:ph type="ftr" sz="quarter" idx="11"/>
          </p:nvPr>
        </p:nvSpPr>
        <p:spPr/>
        <p:txBody>
          <a:bodyPr/>
          <a:lstStyle/>
          <a:p>
            <a:endParaRPr lang="en-US"/>
          </a:p>
        </p:txBody>
      </p:sp>
      <p:sp>
        <p:nvSpPr>
          <p:cNvPr id="16" name="Slide Number Placeholder 15">
            <a:extLst>
              <a:ext uri="{FF2B5EF4-FFF2-40B4-BE49-F238E27FC236}">
                <a16:creationId xmlns:a16="http://schemas.microsoft.com/office/drawing/2014/main" id="{66F2CE83-F1E5-C14E-8346-BC7E94B163D5}"/>
              </a:ext>
            </a:extLst>
          </p:cNvPr>
          <p:cNvSpPr>
            <a:spLocks noGrp="1"/>
          </p:cNvSpPr>
          <p:nvPr>
            <p:ph type="sldNum" sz="quarter" idx="12"/>
          </p:nvPr>
        </p:nvSpPr>
        <p:spPr>
          <a:xfrm>
            <a:off x="-145214" y="6478587"/>
            <a:ext cx="569077" cy="365125"/>
          </a:xfrm>
        </p:spPr>
        <p:txBody>
          <a:bodyPr/>
          <a:lstStyle>
            <a:lvl1pPr>
              <a:defRPr>
                <a:solidFill>
                  <a:schemeClr val="bg1"/>
                </a:solidFill>
              </a:defRPr>
            </a:lvl1pPr>
          </a:lstStyle>
          <a:p>
            <a:pPr algn="r"/>
            <a:fld id="{3D78CF80-E55C-904B-9CBD-E4C82074FD1C}" type="slidenum">
              <a:rPr lang="en-US" smtClean="0"/>
              <a:pPr algn="r"/>
              <a:t>‹#›</a:t>
            </a:fld>
            <a:endParaRPr lang="en-US" dirty="0"/>
          </a:p>
        </p:txBody>
      </p:sp>
    </p:spTree>
    <p:extLst>
      <p:ext uri="{BB962C8B-B14F-4D97-AF65-F5344CB8AC3E}">
        <p14:creationId xmlns:p14="http://schemas.microsoft.com/office/powerpoint/2010/main" val="474988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C68A53F-CEAC-9E46-8185-81ABF0ED6696}"/>
              </a:ext>
            </a:extLst>
          </p:cNvPr>
          <p:cNvSpPr/>
          <p:nvPr userDrawn="1"/>
        </p:nvSpPr>
        <p:spPr>
          <a:xfrm>
            <a:off x="94944" y="0"/>
            <a:ext cx="249382" cy="6858000"/>
          </a:xfrm>
          <a:prstGeom prst="rect">
            <a:avLst/>
          </a:prstGeom>
          <a:solidFill>
            <a:srgbClr val="93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rawing of a person&#10;&#10;Description automatically generated">
            <a:extLst>
              <a:ext uri="{FF2B5EF4-FFF2-40B4-BE49-F238E27FC236}">
                <a16:creationId xmlns:a16="http://schemas.microsoft.com/office/drawing/2014/main" id="{8AB67142-DFC4-9549-A8EC-A098B299EC40}"/>
              </a:ext>
            </a:extLst>
          </p:cNvPr>
          <p:cNvPicPr>
            <a:picLocks noChangeAspect="1"/>
          </p:cNvPicPr>
          <p:nvPr userDrawn="1"/>
        </p:nvPicPr>
        <p:blipFill rotWithShape="1">
          <a:blip r:embed="rId2"/>
          <a:srcRect l="14162"/>
          <a:stretch/>
        </p:blipFill>
        <p:spPr>
          <a:xfrm>
            <a:off x="2278412" y="516777"/>
            <a:ext cx="7635175" cy="3226548"/>
          </a:xfrm>
          <a:prstGeom prst="rect">
            <a:avLst/>
          </a:prstGeom>
        </p:spPr>
      </p:pic>
      <p:sp>
        <p:nvSpPr>
          <p:cNvPr id="8" name="TextBox 7">
            <a:extLst>
              <a:ext uri="{FF2B5EF4-FFF2-40B4-BE49-F238E27FC236}">
                <a16:creationId xmlns:a16="http://schemas.microsoft.com/office/drawing/2014/main" id="{92BC04D7-6FA6-EF43-B7CA-D8A5E0406E1A}"/>
              </a:ext>
            </a:extLst>
          </p:cNvPr>
          <p:cNvSpPr txBox="1"/>
          <p:nvPr userDrawn="1"/>
        </p:nvSpPr>
        <p:spPr>
          <a:xfrm>
            <a:off x="2681287" y="4948191"/>
            <a:ext cx="1922321" cy="707886"/>
          </a:xfrm>
          <a:prstGeom prst="rect">
            <a:avLst/>
          </a:prstGeom>
          <a:noFill/>
        </p:spPr>
        <p:txBody>
          <a:bodyPr wrap="none" rtlCol="0">
            <a:spAutoFit/>
          </a:bodyPr>
          <a:lstStyle/>
          <a:p>
            <a:r>
              <a:rPr lang="en-US" sz="4000" dirty="0">
                <a:latin typeface="Times" pitchFamily="2" charset="0"/>
                <a:cs typeface="Times New Roman" panose="02020603050405020304" pitchFamily="18" charset="0"/>
              </a:rPr>
              <a:t>Contact</a:t>
            </a:r>
            <a:r>
              <a:rPr lang="en-US" sz="4000" dirty="0">
                <a:latin typeface="Times New Roman" panose="02020603050405020304" pitchFamily="18" charset="0"/>
                <a:cs typeface="Times New Roman" panose="02020603050405020304" pitchFamily="18" charset="0"/>
              </a:rPr>
              <a:t>:</a:t>
            </a:r>
          </a:p>
        </p:txBody>
      </p:sp>
      <p:sp>
        <p:nvSpPr>
          <p:cNvPr id="9" name="Title 8">
            <a:extLst>
              <a:ext uri="{FF2B5EF4-FFF2-40B4-BE49-F238E27FC236}">
                <a16:creationId xmlns:a16="http://schemas.microsoft.com/office/drawing/2014/main" id="{837AAE5A-2D68-364D-9F43-24A8C857B6B0}"/>
              </a:ext>
            </a:extLst>
          </p:cNvPr>
          <p:cNvSpPr>
            <a:spLocks noGrp="1"/>
          </p:cNvSpPr>
          <p:nvPr>
            <p:ph type="title" hasCustomPrompt="1"/>
          </p:nvPr>
        </p:nvSpPr>
        <p:spPr>
          <a:xfrm>
            <a:off x="4738686" y="4780686"/>
            <a:ext cx="6034089" cy="1042895"/>
          </a:xfrm>
        </p:spPr>
        <p:txBody>
          <a:bodyPr/>
          <a:lstStyle>
            <a:lvl1pPr>
              <a:defRPr>
                <a:latin typeface="Times" pitchFamily="2" charset="0"/>
              </a:defRPr>
            </a:lvl1pPr>
          </a:lstStyle>
          <a:p>
            <a:r>
              <a:rPr lang="en-US" dirty="0"/>
              <a:t>Contact Info</a:t>
            </a:r>
          </a:p>
        </p:txBody>
      </p:sp>
    </p:spTree>
    <p:extLst>
      <p:ext uri="{BB962C8B-B14F-4D97-AF65-F5344CB8AC3E}">
        <p14:creationId xmlns:p14="http://schemas.microsoft.com/office/powerpoint/2010/main" val="23362456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6A70B5-745C-A24E-95C6-A2DCAAEF5A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4183CE-1B39-B94C-BDE3-17CBD0F9F3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BBD24-AA4D-E343-84C7-FEAAFD1F0B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85D9FF-B758-2B49-8BD6-4B9420C9AB90}" type="datetime1">
              <a:rPr lang="en-US" smtClean="0"/>
              <a:t>1/5/2022</a:t>
            </a:fld>
            <a:endParaRPr lang="en-US"/>
          </a:p>
        </p:txBody>
      </p:sp>
      <p:sp>
        <p:nvSpPr>
          <p:cNvPr id="5" name="Footer Placeholder 4">
            <a:extLst>
              <a:ext uri="{FF2B5EF4-FFF2-40B4-BE49-F238E27FC236}">
                <a16:creationId xmlns:a16="http://schemas.microsoft.com/office/drawing/2014/main" id="{E82E70D6-1F3E-D540-A1A6-FC0D154015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a:extLst>
              <a:ext uri="{FF2B5EF4-FFF2-40B4-BE49-F238E27FC236}">
                <a16:creationId xmlns:a16="http://schemas.microsoft.com/office/drawing/2014/main" id="{4644C380-8F06-D642-96BB-8C7EA6DC59DA}"/>
              </a:ext>
            </a:extLst>
          </p:cNvPr>
          <p:cNvSpPr>
            <a:spLocks noGrp="1"/>
          </p:cNvSpPr>
          <p:nvPr>
            <p:ph type="sldNum" sz="quarter" idx="4"/>
          </p:nvPr>
        </p:nvSpPr>
        <p:spPr>
          <a:xfrm>
            <a:off x="8956430" y="6356350"/>
            <a:ext cx="2743200" cy="365125"/>
          </a:xfrm>
          <a:prstGeom prst="rect">
            <a:avLst/>
          </a:prstGeom>
        </p:spPr>
        <p:txBody>
          <a:bodyPr/>
          <a:lstStyle/>
          <a:p>
            <a:pPr algn="r"/>
            <a:fld id="{3D78CF80-E55C-904B-9CBD-E4C82074FD1C}" type="slidenum">
              <a:rPr lang="en-US" smtClean="0"/>
              <a:pPr algn="r"/>
              <a:t>‹#›</a:t>
            </a:fld>
            <a:endParaRPr lang="en-US" dirty="0"/>
          </a:p>
        </p:txBody>
      </p:sp>
    </p:spTree>
    <p:extLst>
      <p:ext uri="{BB962C8B-B14F-4D97-AF65-F5344CB8AC3E}">
        <p14:creationId xmlns:p14="http://schemas.microsoft.com/office/powerpoint/2010/main" val="629421391"/>
      </p:ext>
    </p:extLst>
  </p:cSld>
  <p:clrMap bg1="lt1" tx1="dk1" bg2="lt2" tx2="dk2" accent1="accent1" accent2="accent2" accent3="accent3" accent4="accent4" accent5="accent5" accent6="accent6" hlink="hlink" folHlink="folHlink"/>
  <p:sldLayoutIdLst>
    <p:sldLayoutId id="2147483653" r:id="rId1"/>
    <p:sldLayoutId id="2147483650" r:id="rId2"/>
    <p:sldLayoutId id="2147483654"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mailto:Vamaya@sdsu.edu" TargetMode="External"/><Relationship Id="rId2" Type="http://schemas.openxmlformats.org/officeDocument/2006/relationships/hyperlink" Target="mailto:jxiang9143@sdsu.edu" TargetMode="External"/><Relationship Id="rId1" Type="http://schemas.openxmlformats.org/officeDocument/2006/relationships/slideLayout" Target="../slideLayouts/slideLayout3.xml"/><Relationship Id="rId4" Type="http://schemas.openxmlformats.org/officeDocument/2006/relationships/hyperlink" Target="mailto:Jun.Chen@sdsu.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customXml" Target="../ink/ink4.xml"/><Relationship Id="rId3" Type="http://schemas.openxmlformats.org/officeDocument/2006/relationships/image" Target="../media/image8.PNG"/><Relationship Id="rId7" Type="http://schemas.openxmlformats.org/officeDocument/2006/relationships/customXml" Target="../ink/ink1.xml"/><Relationship Id="rId12" Type="http://schemas.openxmlformats.org/officeDocument/2006/relationships/image" Target="../media/image13.png"/><Relationship Id="rId2" Type="http://schemas.openxmlformats.org/officeDocument/2006/relationships/notesSlide" Target="../notesSlides/notesSlide5.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customXml" Target="../ink/ink3.xml"/><Relationship Id="rId5" Type="http://schemas.openxmlformats.org/officeDocument/2006/relationships/image" Target="../media/image10.PNG"/><Relationship Id="rId15" Type="http://schemas.openxmlformats.org/officeDocument/2006/relationships/customXml" Target="../ink/ink5.xm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customXml" Target="../ink/ink2.xml"/><Relationship Id="rId1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20498-A07A-AC43-802C-59C4670C31D1}"/>
              </a:ext>
            </a:extLst>
          </p:cNvPr>
          <p:cNvSpPr>
            <a:spLocks noGrp="1"/>
          </p:cNvSpPr>
          <p:nvPr>
            <p:ph type="title"/>
          </p:nvPr>
        </p:nvSpPr>
        <p:spPr/>
        <p:txBody>
          <a:bodyPr/>
          <a:lstStyle/>
          <a:p>
            <a:r>
              <a:rPr lang="en-US" dirty="0"/>
              <a:t>Dynamic UAS Traffic Volume Reservation Based on Multi-Scale A*</a:t>
            </a:r>
          </a:p>
        </p:txBody>
      </p:sp>
      <p:sp>
        <p:nvSpPr>
          <p:cNvPr id="3" name="Text Placeholder 2">
            <a:extLst>
              <a:ext uri="{FF2B5EF4-FFF2-40B4-BE49-F238E27FC236}">
                <a16:creationId xmlns:a16="http://schemas.microsoft.com/office/drawing/2014/main" id="{9BC61396-4ED6-314F-BBCF-4F79EE72F93A}"/>
              </a:ext>
            </a:extLst>
          </p:cNvPr>
          <p:cNvSpPr>
            <a:spLocks noGrp="1"/>
          </p:cNvSpPr>
          <p:nvPr>
            <p:ph type="body" idx="1"/>
          </p:nvPr>
        </p:nvSpPr>
        <p:spPr>
          <a:xfrm>
            <a:off x="857706" y="3730517"/>
            <a:ext cx="10515600" cy="2092214"/>
          </a:xfrm>
        </p:spPr>
        <p:txBody>
          <a:bodyPr/>
          <a:lstStyle/>
          <a:p>
            <a:r>
              <a:rPr lang="en-US" dirty="0"/>
              <a:t>Jun Xiang, Ph.D. Student</a:t>
            </a:r>
          </a:p>
          <a:p>
            <a:r>
              <a:rPr lang="en-US" dirty="0"/>
              <a:t>Victor Amaya, </a:t>
            </a:r>
            <a:r>
              <a:rPr lang="en-US" sz="3200" dirty="0"/>
              <a:t>Graduate Student</a:t>
            </a:r>
            <a:endParaRPr lang="en-US" dirty="0"/>
          </a:p>
          <a:p>
            <a:r>
              <a:rPr lang="en-US" dirty="0"/>
              <a:t>Jun Chen, </a:t>
            </a:r>
            <a:r>
              <a:rPr lang="en-US" sz="3200" dirty="0"/>
              <a:t>Assistant Professor</a:t>
            </a:r>
            <a:endParaRPr lang="en-US" dirty="0"/>
          </a:p>
          <a:p>
            <a:r>
              <a:rPr lang="en-US" dirty="0"/>
              <a:t> Department of Aerospace Engineering, SDSU </a:t>
            </a:r>
          </a:p>
        </p:txBody>
      </p:sp>
      <p:sp>
        <p:nvSpPr>
          <p:cNvPr id="4" name="Text Placeholder 3">
            <a:extLst>
              <a:ext uri="{FF2B5EF4-FFF2-40B4-BE49-F238E27FC236}">
                <a16:creationId xmlns:a16="http://schemas.microsoft.com/office/drawing/2014/main" id="{EA639F7E-B805-4E4B-A471-F36AE8088B80}"/>
              </a:ext>
            </a:extLst>
          </p:cNvPr>
          <p:cNvSpPr>
            <a:spLocks noGrp="1"/>
          </p:cNvSpPr>
          <p:nvPr>
            <p:ph type="body" sz="quarter" idx="3"/>
          </p:nvPr>
        </p:nvSpPr>
        <p:spPr>
          <a:xfrm>
            <a:off x="3520736" y="5638361"/>
            <a:ext cx="5183188" cy="823912"/>
          </a:xfrm>
        </p:spPr>
        <p:txBody>
          <a:bodyPr/>
          <a:lstStyle/>
          <a:p>
            <a:r>
              <a:rPr lang="en-US" dirty="0">
                <a:latin typeface="Times New Roman" panose="02020603050405020304" pitchFamily="18" charset="0"/>
                <a:cs typeface="Times New Roman" panose="02020603050405020304" pitchFamily="18" charset="0"/>
              </a:rPr>
              <a:t>AIAA SciTech Forum 2022</a:t>
            </a:r>
          </a:p>
        </p:txBody>
      </p:sp>
      <p:sp>
        <p:nvSpPr>
          <p:cNvPr id="5" name="TextBox 4">
            <a:extLst>
              <a:ext uri="{FF2B5EF4-FFF2-40B4-BE49-F238E27FC236}">
                <a16:creationId xmlns:a16="http://schemas.microsoft.com/office/drawing/2014/main" id="{961BFE72-5DF3-9948-8B76-93BE86780246}"/>
              </a:ext>
            </a:extLst>
          </p:cNvPr>
          <p:cNvSpPr txBox="1"/>
          <p:nvPr/>
        </p:nvSpPr>
        <p:spPr>
          <a:xfrm>
            <a:off x="310244" y="6534256"/>
            <a:ext cx="11604171" cy="276999"/>
          </a:xfrm>
          <a:prstGeom prst="rect">
            <a:avLst/>
          </a:prstGeom>
          <a:noFill/>
        </p:spPr>
        <p:txBody>
          <a:bodyPr wrap="square" rtlCol="0">
            <a:spAutoFit/>
          </a:bodyPr>
          <a:lstStyle/>
          <a:p>
            <a:pPr algn="just"/>
            <a:r>
              <a:rPr lang="en-US" sz="1200" b="1" dirty="0"/>
              <a:t>Copyright © 2022 Jun Xiang, Victor Amaya and Jun Chen . Published by the American Institute of Aeronautics and Astronautics, Inc., with permission. </a:t>
            </a:r>
          </a:p>
        </p:txBody>
      </p:sp>
    </p:spTree>
    <p:extLst>
      <p:ext uri="{BB962C8B-B14F-4D97-AF65-F5344CB8AC3E}">
        <p14:creationId xmlns:p14="http://schemas.microsoft.com/office/powerpoint/2010/main" val="3710741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E8702-3F00-41AE-92BB-7B7829E827FB}"/>
              </a:ext>
            </a:extLst>
          </p:cNvPr>
          <p:cNvSpPr>
            <a:spLocks noGrp="1"/>
          </p:cNvSpPr>
          <p:nvPr>
            <p:ph type="body" idx="1"/>
          </p:nvPr>
        </p:nvSpPr>
        <p:spPr/>
        <p:txBody>
          <a:bodyPr>
            <a:normAutofit/>
          </a:bodyPr>
          <a:lstStyle/>
          <a:p>
            <a:r>
              <a:rPr lang="en-US" dirty="0"/>
              <a:t>Results: </a:t>
            </a:r>
            <a:r>
              <a:rPr lang="en-US" sz="4800" dirty="0">
                <a:latin typeface="Times New Roman" panose="02020603050405020304" pitchFamily="18" charset="0"/>
                <a:cs typeface="Times New Roman" panose="02020603050405020304" pitchFamily="18" charset="0"/>
              </a:rPr>
              <a:t>A* vs. Multi-Resolution A* </a:t>
            </a:r>
            <a:endParaRPr lang="en-US" dirty="0"/>
          </a:p>
        </p:txBody>
      </p:sp>
      <p:sp>
        <p:nvSpPr>
          <p:cNvPr id="3" name="Slide Number Placeholder 2">
            <a:extLst>
              <a:ext uri="{FF2B5EF4-FFF2-40B4-BE49-F238E27FC236}">
                <a16:creationId xmlns:a16="http://schemas.microsoft.com/office/drawing/2014/main" id="{37464941-5C04-4887-8FA7-B528B89EB9BA}"/>
              </a:ext>
            </a:extLst>
          </p:cNvPr>
          <p:cNvSpPr>
            <a:spLocks noGrp="1"/>
          </p:cNvSpPr>
          <p:nvPr>
            <p:ph type="sldNum" sz="quarter" idx="12"/>
          </p:nvPr>
        </p:nvSpPr>
        <p:spPr/>
        <p:txBody>
          <a:bodyPr/>
          <a:lstStyle/>
          <a:p>
            <a:pPr algn="r"/>
            <a:fld id="{3D78CF80-E55C-904B-9CBD-E4C82074FD1C}" type="slidenum">
              <a:rPr lang="en-US" smtClean="0"/>
              <a:pPr algn="r"/>
              <a:t>10</a:t>
            </a:fld>
            <a:endParaRPr lang="en-US" dirty="0"/>
          </a:p>
        </p:txBody>
      </p:sp>
      <p:pic>
        <p:nvPicPr>
          <p:cNvPr id="7" name="Picture 6" descr="Table&#10;&#10;Description automatically generated">
            <a:extLst>
              <a:ext uri="{FF2B5EF4-FFF2-40B4-BE49-F238E27FC236}">
                <a16:creationId xmlns:a16="http://schemas.microsoft.com/office/drawing/2014/main" id="{B0969C30-68D6-4BEF-847E-CB6BE2B014DC}"/>
              </a:ext>
            </a:extLst>
          </p:cNvPr>
          <p:cNvPicPr>
            <a:picLocks noChangeAspect="1"/>
          </p:cNvPicPr>
          <p:nvPr/>
        </p:nvPicPr>
        <p:blipFill>
          <a:blip r:embed="rId3"/>
          <a:stretch>
            <a:fillRect/>
          </a:stretch>
        </p:blipFill>
        <p:spPr>
          <a:xfrm>
            <a:off x="1288022" y="3797728"/>
            <a:ext cx="9108968" cy="1271732"/>
          </a:xfrm>
          <a:prstGeom prst="rect">
            <a:avLst/>
          </a:prstGeom>
        </p:spPr>
      </p:pic>
      <p:sp>
        <p:nvSpPr>
          <p:cNvPr id="8" name="TextBox 7">
            <a:extLst>
              <a:ext uri="{FF2B5EF4-FFF2-40B4-BE49-F238E27FC236}">
                <a16:creationId xmlns:a16="http://schemas.microsoft.com/office/drawing/2014/main" id="{FF53A198-829D-4E42-A95F-DE816ED2BB0A}"/>
              </a:ext>
            </a:extLst>
          </p:cNvPr>
          <p:cNvSpPr txBox="1"/>
          <p:nvPr/>
        </p:nvSpPr>
        <p:spPr>
          <a:xfrm>
            <a:off x="1180358" y="5209688"/>
            <a:ext cx="9634330"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MSA* is considerably faster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MSA* has a slight longer distance for A*.</a:t>
            </a:r>
          </a:p>
        </p:txBody>
      </p:sp>
      <p:pic>
        <p:nvPicPr>
          <p:cNvPr id="12" name="Picture 11">
            <a:extLst>
              <a:ext uri="{FF2B5EF4-FFF2-40B4-BE49-F238E27FC236}">
                <a16:creationId xmlns:a16="http://schemas.microsoft.com/office/drawing/2014/main" id="{624A2797-AD0B-4EA0-B52E-01C5502D4E3D}"/>
              </a:ext>
            </a:extLst>
          </p:cNvPr>
          <p:cNvPicPr>
            <a:picLocks noChangeAspect="1"/>
          </p:cNvPicPr>
          <p:nvPr/>
        </p:nvPicPr>
        <p:blipFill>
          <a:blip r:embed="rId4"/>
          <a:stretch>
            <a:fillRect/>
          </a:stretch>
        </p:blipFill>
        <p:spPr>
          <a:xfrm>
            <a:off x="1993353" y="993702"/>
            <a:ext cx="2588172" cy="2662422"/>
          </a:xfrm>
          <a:prstGeom prst="rect">
            <a:avLst/>
          </a:prstGeom>
        </p:spPr>
      </p:pic>
      <p:pic>
        <p:nvPicPr>
          <p:cNvPr id="13" name="Picture 12">
            <a:extLst>
              <a:ext uri="{FF2B5EF4-FFF2-40B4-BE49-F238E27FC236}">
                <a16:creationId xmlns:a16="http://schemas.microsoft.com/office/drawing/2014/main" id="{6C00232C-97EB-4A3A-8059-48CCAD88E721}"/>
              </a:ext>
            </a:extLst>
          </p:cNvPr>
          <p:cNvPicPr>
            <a:picLocks noChangeAspect="1"/>
          </p:cNvPicPr>
          <p:nvPr/>
        </p:nvPicPr>
        <p:blipFill>
          <a:blip r:embed="rId5"/>
          <a:stretch>
            <a:fillRect/>
          </a:stretch>
        </p:blipFill>
        <p:spPr>
          <a:xfrm>
            <a:off x="6316390" y="992413"/>
            <a:ext cx="2588173" cy="2663711"/>
          </a:xfrm>
          <a:prstGeom prst="rect">
            <a:avLst/>
          </a:prstGeom>
        </p:spPr>
      </p:pic>
    </p:spTree>
    <p:extLst>
      <p:ext uri="{BB962C8B-B14F-4D97-AF65-F5344CB8AC3E}">
        <p14:creationId xmlns:p14="http://schemas.microsoft.com/office/powerpoint/2010/main" val="1050588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A328FC-68A5-4B3C-922E-B1EE98400177}"/>
              </a:ext>
            </a:extLst>
          </p:cNvPr>
          <p:cNvSpPr>
            <a:spLocks noGrp="1"/>
          </p:cNvSpPr>
          <p:nvPr>
            <p:ph type="body" idx="1"/>
          </p:nvPr>
        </p:nvSpPr>
        <p:spPr/>
        <p:txBody>
          <a:bodyPr/>
          <a:lstStyle/>
          <a:p>
            <a:r>
              <a:rPr lang="en-US" dirty="0"/>
              <a:t>Results: Varying Map Size</a:t>
            </a:r>
          </a:p>
          <a:p>
            <a:endParaRPr lang="en-US" dirty="0"/>
          </a:p>
        </p:txBody>
      </p:sp>
      <p:sp>
        <p:nvSpPr>
          <p:cNvPr id="3" name="Slide Number Placeholder 2">
            <a:extLst>
              <a:ext uri="{FF2B5EF4-FFF2-40B4-BE49-F238E27FC236}">
                <a16:creationId xmlns:a16="http://schemas.microsoft.com/office/drawing/2014/main" id="{7B094CA7-4F8D-4D05-9560-DCB707B085F7}"/>
              </a:ext>
            </a:extLst>
          </p:cNvPr>
          <p:cNvSpPr>
            <a:spLocks noGrp="1"/>
          </p:cNvSpPr>
          <p:nvPr>
            <p:ph type="sldNum" sz="quarter" idx="12"/>
          </p:nvPr>
        </p:nvSpPr>
        <p:spPr/>
        <p:txBody>
          <a:bodyPr/>
          <a:lstStyle/>
          <a:p>
            <a:pPr algn="r"/>
            <a:fld id="{3D78CF80-E55C-904B-9CBD-E4C82074FD1C}" type="slidenum">
              <a:rPr lang="en-US" smtClean="0"/>
              <a:pPr algn="r"/>
              <a:t>11</a:t>
            </a:fld>
            <a:endParaRPr lang="en-US" dirty="0"/>
          </a:p>
        </p:txBody>
      </p:sp>
      <p:pic>
        <p:nvPicPr>
          <p:cNvPr id="26" name="Picture 25" descr="Chart, line chart&#10;&#10;Description automatically generated">
            <a:extLst>
              <a:ext uri="{FF2B5EF4-FFF2-40B4-BE49-F238E27FC236}">
                <a16:creationId xmlns:a16="http://schemas.microsoft.com/office/drawing/2014/main" id="{897621C9-B516-462F-B585-BE2CD5AC1AE7}"/>
              </a:ext>
            </a:extLst>
          </p:cNvPr>
          <p:cNvPicPr>
            <a:picLocks noChangeAspect="1"/>
          </p:cNvPicPr>
          <p:nvPr/>
        </p:nvPicPr>
        <p:blipFill>
          <a:blip r:embed="rId3"/>
          <a:stretch>
            <a:fillRect/>
          </a:stretch>
        </p:blipFill>
        <p:spPr>
          <a:xfrm>
            <a:off x="405788" y="1588147"/>
            <a:ext cx="5554025" cy="3681705"/>
          </a:xfrm>
          <a:prstGeom prst="rect">
            <a:avLst/>
          </a:prstGeom>
        </p:spPr>
      </p:pic>
      <p:pic>
        <p:nvPicPr>
          <p:cNvPr id="28" name="Picture 27" descr="Chart, line chart&#10;&#10;Description automatically generated">
            <a:extLst>
              <a:ext uri="{FF2B5EF4-FFF2-40B4-BE49-F238E27FC236}">
                <a16:creationId xmlns:a16="http://schemas.microsoft.com/office/drawing/2014/main" id="{4D3B6E15-56AA-49B5-A775-F1D9BC9F352D}"/>
              </a:ext>
            </a:extLst>
          </p:cNvPr>
          <p:cNvPicPr>
            <a:picLocks noChangeAspect="1"/>
          </p:cNvPicPr>
          <p:nvPr/>
        </p:nvPicPr>
        <p:blipFill>
          <a:blip r:embed="rId4"/>
          <a:stretch>
            <a:fillRect/>
          </a:stretch>
        </p:blipFill>
        <p:spPr>
          <a:xfrm>
            <a:off x="5959813" y="1457874"/>
            <a:ext cx="5947073" cy="3942252"/>
          </a:xfrm>
          <a:prstGeom prst="rect">
            <a:avLst/>
          </a:prstGeom>
        </p:spPr>
      </p:pic>
    </p:spTree>
    <p:extLst>
      <p:ext uri="{BB962C8B-B14F-4D97-AF65-F5344CB8AC3E}">
        <p14:creationId xmlns:p14="http://schemas.microsoft.com/office/powerpoint/2010/main" val="3549793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A717C8-46CC-4AC7-B2C9-2A9EAB7770C1}"/>
              </a:ext>
            </a:extLst>
          </p:cNvPr>
          <p:cNvSpPr>
            <a:spLocks noGrp="1"/>
          </p:cNvSpPr>
          <p:nvPr>
            <p:ph type="body" idx="1"/>
          </p:nvPr>
        </p:nvSpPr>
        <p:spPr/>
        <p:txBody>
          <a:bodyPr/>
          <a:lstStyle/>
          <a:p>
            <a:r>
              <a:rPr lang="en-US" dirty="0"/>
              <a:t>Results: Varying Explore Distance</a:t>
            </a:r>
          </a:p>
        </p:txBody>
      </p:sp>
      <p:sp>
        <p:nvSpPr>
          <p:cNvPr id="3" name="Slide Number Placeholder 2">
            <a:extLst>
              <a:ext uri="{FF2B5EF4-FFF2-40B4-BE49-F238E27FC236}">
                <a16:creationId xmlns:a16="http://schemas.microsoft.com/office/drawing/2014/main" id="{BC4EA07B-2DFA-4EED-879D-AC3354EF947F}"/>
              </a:ext>
            </a:extLst>
          </p:cNvPr>
          <p:cNvSpPr>
            <a:spLocks noGrp="1"/>
          </p:cNvSpPr>
          <p:nvPr>
            <p:ph type="sldNum" sz="quarter" idx="12"/>
          </p:nvPr>
        </p:nvSpPr>
        <p:spPr/>
        <p:txBody>
          <a:bodyPr/>
          <a:lstStyle/>
          <a:p>
            <a:pPr algn="r"/>
            <a:fld id="{3D78CF80-E55C-904B-9CBD-E4C82074FD1C}" type="slidenum">
              <a:rPr lang="en-US" smtClean="0"/>
              <a:pPr algn="r"/>
              <a:t>12</a:t>
            </a:fld>
            <a:endParaRPr lang="en-US" dirty="0"/>
          </a:p>
        </p:txBody>
      </p:sp>
      <p:sp>
        <p:nvSpPr>
          <p:cNvPr id="5" name="TextBox 4">
            <a:extLst>
              <a:ext uri="{FF2B5EF4-FFF2-40B4-BE49-F238E27FC236}">
                <a16:creationId xmlns:a16="http://schemas.microsoft.com/office/drawing/2014/main" id="{95C22483-4B40-4334-9511-99FDE86857B8}"/>
              </a:ext>
            </a:extLst>
          </p:cNvPr>
          <p:cNvSpPr txBox="1"/>
          <p:nvPr/>
        </p:nvSpPr>
        <p:spPr>
          <a:xfrm>
            <a:off x="1490158" y="5376230"/>
            <a:ext cx="8906832"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Results of running MSA* in the complete 256x256 grid environment</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Varying alpha determines the search distance of the algorithm</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larger the search distance, the shorter the runtime becomes.</a:t>
            </a:r>
          </a:p>
        </p:txBody>
      </p:sp>
      <p:pic>
        <p:nvPicPr>
          <p:cNvPr id="7" name="Picture 6" descr="Chart, line chart&#10;&#10;Description automatically generated">
            <a:extLst>
              <a:ext uri="{FF2B5EF4-FFF2-40B4-BE49-F238E27FC236}">
                <a16:creationId xmlns:a16="http://schemas.microsoft.com/office/drawing/2014/main" id="{42B19577-12FF-3242-BE0B-50D25300E0BD}"/>
              </a:ext>
            </a:extLst>
          </p:cNvPr>
          <p:cNvPicPr>
            <a:picLocks noChangeAspect="1"/>
          </p:cNvPicPr>
          <p:nvPr/>
        </p:nvPicPr>
        <p:blipFill>
          <a:blip r:embed="rId3"/>
          <a:stretch>
            <a:fillRect/>
          </a:stretch>
        </p:blipFill>
        <p:spPr>
          <a:xfrm>
            <a:off x="2322974" y="938176"/>
            <a:ext cx="6978679" cy="4438054"/>
          </a:xfrm>
          <a:prstGeom prst="rect">
            <a:avLst/>
          </a:prstGeom>
        </p:spPr>
      </p:pic>
    </p:spTree>
    <p:extLst>
      <p:ext uri="{BB962C8B-B14F-4D97-AF65-F5344CB8AC3E}">
        <p14:creationId xmlns:p14="http://schemas.microsoft.com/office/powerpoint/2010/main" val="249363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547EC5-506B-4BF8-B46D-28E405F992AE}"/>
              </a:ext>
            </a:extLst>
          </p:cNvPr>
          <p:cNvSpPr>
            <a:spLocks noGrp="1"/>
          </p:cNvSpPr>
          <p:nvPr>
            <p:ph type="body" idx="1"/>
          </p:nvPr>
        </p:nvSpPr>
        <p:spPr/>
        <p:txBody>
          <a:bodyPr/>
          <a:lstStyle/>
          <a:p>
            <a:r>
              <a:rPr lang="en-US" dirty="0"/>
              <a:t>Results: Dynamic Obstacles</a:t>
            </a:r>
          </a:p>
        </p:txBody>
      </p:sp>
      <p:sp>
        <p:nvSpPr>
          <p:cNvPr id="3" name="Slide Number Placeholder 2">
            <a:extLst>
              <a:ext uri="{FF2B5EF4-FFF2-40B4-BE49-F238E27FC236}">
                <a16:creationId xmlns:a16="http://schemas.microsoft.com/office/drawing/2014/main" id="{B1BEF2C8-D764-49F8-A859-CCFBC41E2E29}"/>
              </a:ext>
            </a:extLst>
          </p:cNvPr>
          <p:cNvSpPr>
            <a:spLocks noGrp="1"/>
          </p:cNvSpPr>
          <p:nvPr>
            <p:ph type="sldNum" sz="quarter" idx="12"/>
          </p:nvPr>
        </p:nvSpPr>
        <p:spPr/>
        <p:txBody>
          <a:bodyPr/>
          <a:lstStyle/>
          <a:p>
            <a:pPr algn="r"/>
            <a:fld id="{3D78CF80-E55C-904B-9CBD-E4C82074FD1C}" type="slidenum">
              <a:rPr lang="en-US" smtClean="0"/>
              <a:pPr algn="r"/>
              <a:t>13</a:t>
            </a:fld>
            <a:endParaRPr lang="en-US" dirty="0"/>
          </a:p>
        </p:txBody>
      </p:sp>
      <p:pic>
        <p:nvPicPr>
          <p:cNvPr id="4" name="Picture 3">
            <a:extLst>
              <a:ext uri="{FF2B5EF4-FFF2-40B4-BE49-F238E27FC236}">
                <a16:creationId xmlns:a16="http://schemas.microsoft.com/office/drawing/2014/main" id="{26CB00E5-FB77-46F1-B7BB-1455A4955C90}"/>
              </a:ext>
            </a:extLst>
          </p:cNvPr>
          <p:cNvPicPr>
            <a:picLocks noChangeAspect="1"/>
          </p:cNvPicPr>
          <p:nvPr/>
        </p:nvPicPr>
        <p:blipFill>
          <a:blip r:embed="rId3"/>
          <a:stretch>
            <a:fillRect/>
          </a:stretch>
        </p:blipFill>
        <p:spPr>
          <a:xfrm>
            <a:off x="5754325" y="921410"/>
            <a:ext cx="5743991" cy="3806070"/>
          </a:xfrm>
          <a:prstGeom prst="rect">
            <a:avLst/>
          </a:prstGeom>
        </p:spPr>
      </p:pic>
      <p:sp>
        <p:nvSpPr>
          <p:cNvPr id="5" name="TextBox 4">
            <a:extLst>
              <a:ext uri="{FF2B5EF4-FFF2-40B4-BE49-F238E27FC236}">
                <a16:creationId xmlns:a16="http://schemas.microsoft.com/office/drawing/2014/main" id="{522DEAD3-1E82-46D2-8DB6-48C2A9A28571}"/>
              </a:ext>
            </a:extLst>
          </p:cNvPr>
          <p:cNvSpPr txBox="1"/>
          <p:nvPr/>
        </p:nvSpPr>
        <p:spPr>
          <a:xfrm>
            <a:off x="1168493" y="5143773"/>
            <a:ext cx="9855014"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MSA* can successfully run in a dynamic map,</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Gray represents the dynamic obstacle; red is the reserved finest block.</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difference in travel distance to reach its goal state in a dynamic map is negligible to the travel distance static map</a:t>
            </a:r>
          </a:p>
        </p:txBody>
      </p:sp>
      <p:pic>
        <p:nvPicPr>
          <p:cNvPr id="7" name="Picture 6" descr="Chart&#10;&#10;Description automatically generated">
            <a:extLst>
              <a:ext uri="{FF2B5EF4-FFF2-40B4-BE49-F238E27FC236}">
                <a16:creationId xmlns:a16="http://schemas.microsoft.com/office/drawing/2014/main" id="{10089667-4535-AF4D-9295-E9C374BED937}"/>
              </a:ext>
            </a:extLst>
          </p:cNvPr>
          <p:cNvPicPr>
            <a:picLocks noChangeAspect="1"/>
          </p:cNvPicPr>
          <p:nvPr/>
        </p:nvPicPr>
        <p:blipFill>
          <a:blip r:embed="rId4"/>
          <a:stretch>
            <a:fillRect/>
          </a:stretch>
        </p:blipFill>
        <p:spPr>
          <a:xfrm>
            <a:off x="1340712" y="786292"/>
            <a:ext cx="3840888" cy="3941188"/>
          </a:xfrm>
          <a:prstGeom prst="rect">
            <a:avLst/>
          </a:prstGeom>
        </p:spPr>
      </p:pic>
    </p:spTree>
    <p:extLst>
      <p:ext uri="{BB962C8B-B14F-4D97-AF65-F5344CB8AC3E}">
        <p14:creationId xmlns:p14="http://schemas.microsoft.com/office/powerpoint/2010/main" val="1620272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856A9D-0BA8-423B-A7E7-F79C45D4C9F8}"/>
              </a:ext>
            </a:extLst>
          </p:cNvPr>
          <p:cNvSpPr>
            <a:spLocks noGrp="1"/>
          </p:cNvSpPr>
          <p:nvPr>
            <p:ph type="body" idx="1"/>
          </p:nvPr>
        </p:nvSpPr>
        <p:spPr/>
        <p:txBody>
          <a:bodyPr/>
          <a:lstStyle/>
          <a:p>
            <a:r>
              <a:rPr lang="en-US" dirty="0"/>
              <a:t>Conclusion and Future Implementation </a:t>
            </a:r>
          </a:p>
        </p:txBody>
      </p:sp>
      <p:sp>
        <p:nvSpPr>
          <p:cNvPr id="3" name="Slide Number Placeholder 2">
            <a:extLst>
              <a:ext uri="{FF2B5EF4-FFF2-40B4-BE49-F238E27FC236}">
                <a16:creationId xmlns:a16="http://schemas.microsoft.com/office/drawing/2014/main" id="{6D39A4A7-5283-48A3-8654-9784D2E320A5}"/>
              </a:ext>
            </a:extLst>
          </p:cNvPr>
          <p:cNvSpPr>
            <a:spLocks noGrp="1"/>
          </p:cNvSpPr>
          <p:nvPr>
            <p:ph type="sldNum" sz="quarter" idx="12"/>
          </p:nvPr>
        </p:nvSpPr>
        <p:spPr/>
        <p:txBody>
          <a:bodyPr/>
          <a:lstStyle/>
          <a:p>
            <a:pPr algn="r"/>
            <a:fld id="{3D78CF80-E55C-904B-9CBD-E4C82074FD1C}" type="slidenum">
              <a:rPr lang="en-US" smtClean="0"/>
              <a:pPr algn="r"/>
              <a:t>14</a:t>
            </a:fld>
            <a:endParaRPr lang="en-US" dirty="0"/>
          </a:p>
        </p:txBody>
      </p:sp>
      <p:sp>
        <p:nvSpPr>
          <p:cNvPr id="5" name="TextBox 4">
            <a:extLst>
              <a:ext uri="{FF2B5EF4-FFF2-40B4-BE49-F238E27FC236}">
                <a16:creationId xmlns:a16="http://schemas.microsoft.com/office/drawing/2014/main" id="{B6BB08A8-7F14-4259-BE6A-C1681FFC376C}"/>
              </a:ext>
            </a:extLst>
          </p:cNvPr>
          <p:cNvSpPr txBox="1"/>
          <p:nvPr/>
        </p:nvSpPr>
        <p:spPr>
          <a:xfrm>
            <a:off x="1814184" y="1720840"/>
            <a:ext cx="8257467" cy="230832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Conclusion: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drastically shortening the A* algorithm’s </a:t>
            </a:r>
            <a:r>
              <a:rPr lang="en-US" sz="2400" b="1" dirty="0">
                <a:solidFill>
                  <a:srgbClr val="FF0000"/>
                </a:solidFill>
                <a:latin typeface="Times New Roman" panose="02020603050405020304" pitchFamily="18" charset="0"/>
                <a:cs typeface="Times New Roman" panose="02020603050405020304" pitchFamily="18" charset="0"/>
              </a:rPr>
              <a:t>run time</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Make real-time path-planning and reservation possible</a:t>
            </a:r>
          </a:p>
          <a:p>
            <a:r>
              <a:rPr lang="en-US" sz="2400" dirty="0">
                <a:latin typeface="Times New Roman" panose="02020603050405020304" pitchFamily="18" charset="0"/>
                <a:cs typeface="Times New Roman" panose="02020603050405020304" pitchFamily="18" charset="0"/>
              </a:rPr>
              <a:t>Future: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This concept can further be implemented in a 3D real time city with high density air traffic</a:t>
            </a:r>
          </a:p>
        </p:txBody>
      </p:sp>
    </p:spTree>
    <p:extLst>
      <p:ext uri="{BB962C8B-B14F-4D97-AF65-F5344CB8AC3E}">
        <p14:creationId xmlns:p14="http://schemas.microsoft.com/office/powerpoint/2010/main" val="1384259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4B40-6CCC-1F42-877E-6C6C35D84176}"/>
              </a:ext>
            </a:extLst>
          </p:cNvPr>
          <p:cNvSpPr>
            <a:spLocks noGrp="1"/>
          </p:cNvSpPr>
          <p:nvPr>
            <p:ph type="title"/>
          </p:nvPr>
        </p:nvSpPr>
        <p:spPr/>
        <p:txBody>
          <a:bodyPr>
            <a:normAutofit fontScale="90000"/>
          </a:bodyPr>
          <a:lstStyle/>
          <a:p>
            <a:r>
              <a:rPr lang="en-US" dirty="0">
                <a:hlinkClick r:id="rId2"/>
              </a:rPr>
              <a:t>jxiang9143@sdsu.edu</a:t>
            </a:r>
            <a:br>
              <a:rPr lang="en-US" dirty="0"/>
            </a:br>
            <a:r>
              <a:rPr lang="en-US" dirty="0">
                <a:hlinkClick r:id="rId3"/>
              </a:rPr>
              <a:t>Va</a:t>
            </a:r>
            <a:r>
              <a:rPr lang="en-US" altLang="zh-CN" dirty="0">
                <a:hlinkClick r:id="rId3"/>
              </a:rPr>
              <a:t>maya@sdsu.edu</a:t>
            </a:r>
            <a:br>
              <a:rPr lang="en-US" altLang="zh-CN" dirty="0"/>
            </a:br>
            <a:r>
              <a:rPr lang="en-US" altLang="zh-CN" dirty="0">
                <a:hlinkClick r:id="rId4"/>
              </a:rPr>
              <a:t>Jun.Chen@sdsu.edu</a:t>
            </a:r>
            <a:br>
              <a:rPr lang="en-US" altLang="zh-CN" dirty="0"/>
            </a:br>
            <a:endParaRPr lang="en-US" dirty="0"/>
          </a:p>
        </p:txBody>
      </p:sp>
    </p:spTree>
    <p:extLst>
      <p:ext uri="{BB962C8B-B14F-4D97-AF65-F5344CB8AC3E}">
        <p14:creationId xmlns:p14="http://schemas.microsoft.com/office/powerpoint/2010/main" val="3854238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95377F-6F7F-46FF-AD47-CA28E176486D}"/>
              </a:ext>
            </a:extLst>
          </p:cNvPr>
          <p:cNvSpPr>
            <a:spLocks noGrp="1"/>
          </p:cNvSpPr>
          <p:nvPr>
            <p:ph type="sldNum" sz="quarter" idx="12"/>
          </p:nvPr>
        </p:nvSpPr>
        <p:spPr/>
        <p:txBody>
          <a:bodyPr/>
          <a:lstStyle/>
          <a:p>
            <a:pPr algn="r"/>
            <a:fld id="{3D78CF80-E55C-904B-9CBD-E4C82074FD1C}" type="slidenum">
              <a:rPr lang="en-US" smtClean="0"/>
              <a:pPr algn="r"/>
              <a:t>2</a:t>
            </a:fld>
            <a:endParaRPr lang="en-US" dirty="0"/>
          </a:p>
        </p:txBody>
      </p:sp>
      <p:pic>
        <p:nvPicPr>
          <p:cNvPr id="4" name="Picture 3" descr="Diagram, map&#10;&#10;Description automatically generated">
            <a:extLst>
              <a:ext uri="{FF2B5EF4-FFF2-40B4-BE49-F238E27FC236}">
                <a16:creationId xmlns:a16="http://schemas.microsoft.com/office/drawing/2014/main" id="{FCD01F0C-0549-4CF4-BDF7-AAFC494BAFD8}"/>
              </a:ext>
            </a:extLst>
          </p:cNvPr>
          <p:cNvPicPr>
            <a:picLocks noChangeAspect="1"/>
          </p:cNvPicPr>
          <p:nvPr/>
        </p:nvPicPr>
        <p:blipFill>
          <a:blip r:embed="rId3"/>
          <a:stretch>
            <a:fillRect/>
          </a:stretch>
        </p:blipFill>
        <p:spPr>
          <a:xfrm>
            <a:off x="2460594" y="853474"/>
            <a:ext cx="7270812" cy="5496832"/>
          </a:xfrm>
          <a:prstGeom prst="rect">
            <a:avLst/>
          </a:prstGeom>
        </p:spPr>
      </p:pic>
      <p:sp>
        <p:nvSpPr>
          <p:cNvPr id="5" name="Text Placeholder 1">
            <a:extLst>
              <a:ext uri="{FF2B5EF4-FFF2-40B4-BE49-F238E27FC236}">
                <a16:creationId xmlns:a16="http://schemas.microsoft.com/office/drawing/2014/main" id="{B447D8D6-3AA7-4556-9AC0-6E54D331F0CD}"/>
              </a:ext>
            </a:extLst>
          </p:cNvPr>
          <p:cNvSpPr>
            <a:spLocks noGrp="1"/>
          </p:cNvSpPr>
          <p:nvPr>
            <p:ph type="body" idx="1"/>
          </p:nvPr>
        </p:nvSpPr>
        <p:spPr>
          <a:xfrm>
            <a:off x="541976" y="103381"/>
            <a:ext cx="9855014" cy="750093"/>
          </a:xfrm>
        </p:spPr>
        <p:txBody>
          <a:bodyPr/>
          <a:lstStyle/>
          <a:p>
            <a:r>
              <a:rPr lang="en-US" dirty="0"/>
              <a:t>Background</a:t>
            </a:r>
          </a:p>
        </p:txBody>
      </p:sp>
      <p:pic>
        <p:nvPicPr>
          <p:cNvPr id="7" name="Picture 6" descr="Logo&#10;&#10;Description automatically generated">
            <a:extLst>
              <a:ext uri="{FF2B5EF4-FFF2-40B4-BE49-F238E27FC236}">
                <a16:creationId xmlns:a16="http://schemas.microsoft.com/office/drawing/2014/main" id="{A38267B3-884C-4896-88C5-43524DBD9A89}"/>
              </a:ext>
            </a:extLst>
          </p:cNvPr>
          <p:cNvPicPr>
            <a:picLocks noChangeAspect="1"/>
          </p:cNvPicPr>
          <p:nvPr/>
        </p:nvPicPr>
        <p:blipFill rotWithShape="1">
          <a:blip r:embed="rId4"/>
          <a:srcRect l="8612" t="15243" r="6221" b="8541"/>
          <a:stretch/>
        </p:blipFill>
        <p:spPr>
          <a:xfrm>
            <a:off x="8909404" y="3795202"/>
            <a:ext cx="799991" cy="359547"/>
          </a:xfrm>
          <a:prstGeom prst="rect">
            <a:avLst/>
          </a:prstGeom>
        </p:spPr>
      </p:pic>
      <p:pic>
        <p:nvPicPr>
          <p:cNvPr id="8" name="Picture 7" descr="Logo&#10;&#10;Description automatically generated">
            <a:extLst>
              <a:ext uri="{FF2B5EF4-FFF2-40B4-BE49-F238E27FC236}">
                <a16:creationId xmlns:a16="http://schemas.microsoft.com/office/drawing/2014/main" id="{A1D25A77-4153-4E1D-9BB7-5A147280C203}"/>
              </a:ext>
            </a:extLst>
          </p:cNvPr>
          <p:cNvPicPr>
            <a:picLocks noChangeAspect="1"/>
          </p:cNvPicPr>
          <p:nvPr/>
        </p:nvPicPr>
        <p:blipFill rotWithShape="1">
          <a:blip r:embed="rId4"/>
          <a:srcRect l="8612" t="15243" r="6221" b="8541"/>
          <a:stretch/>
        </p:blipFill>
        <p:spPr>
          <a:xfrm>
            <a:off x="2323474" y="1785016"/>
            <a:ext cx="799991" cy="359547"/>
          </a:xfrm>
          <a:prstGeom prst="rect">
            <a:avLst/>
          </a:prstGeom>
        </p:spPr>
      </p:pic>
      <p:pic>
        <p:nvPicPr>
          <p:cNvPr id="9" name="Picture 8" descr="Logo&#10;&#10;Description automatically generated">
            <a:extLst>
              <a:ext uri="{FF2B5EF4-FFF2-40B4-BE49-F238E27FC236}">
                <a16:creationId xmlns:a16="http://schemas.microsoft.com/office/drawing/2014/main" id="{B166D704-CA40-4337-9C74-08A4B39B3ACD}"/>
              </a:ext>
            </a:extLst>
          </p:cNvPr>
          <p:cNvPicPr>
            <a:picLocks noChangeAspect="1"/>
          </p:cNvPicPr>
          <p:nvPr/>
        </p:nvPicPr>
        <p:blipFill rotWithShape="1">
          <a:blip r:embed="rId4"/>
          <a:srcRect l="8612" t="15243" r="6221" b="8541"/>
          <a:stretch/>
        </p:blipFill>
        <p:spPr>
          <a:xfrm>
            <a:off x="2609218" y="4713437"/>
            <a:ext cx="1028494" cy="462245"/>
          </a:xfrm>
          <a:prstGeom prst="rect">
            <a:avLst/>
          </a:prstGeom>
        </p:spPr>
      </p:pic>
      <p:pic>
        <p:nvPicPr>
          <p:cNvPr id="10" name="Picture 9" descr="Logo&#10;&#10;Description automatically generated">
            <a:extLst>
              <a:ext uri="{FF2B5EF4-FFF2-40B4-BE49-F238E27FC236}">
                <a16:creationId xmlns:a16="http://schemas.microsoft.com/office/drawing/2014/main" id="{B77796BB-8B6F-4A9D-AAD8-CE09D93418B4}"/>
              </a:ext>
            </a:extLst>
          </p:cNvPr>
          <p:cNvPicPr>
            <a:picLocks noChangeAspect="1"/>
          </p:cNvPicPr>
          <p:nvPr/>
        </p:nvPicPr>
        <p:blipFill rotWithShape="1">
          <a:blip r:embed="rId4"/>
          <a:srcRect l="8612" t="15243" r="6221" b="8541"/>
          <a:stretch/>
        </p:blipFill>
        <p:spPr>
          <a:xfrm>
            <a:off x="7154585" y="1240729"/>
            <a:ext cx="965337" cy="433860"/>
          </a:xfrm>
          <a:prstGeom prst="rect">
            <a:avLst/>
          </a:prstGeom>
        </p:spPr>
      </p:pic>
    </p:spTree>
    <p:extLst>
      <p:ext uri="{BB962C8B-B14F-4D97-AF65-F5344CB8AC3E}">
        <p14:creationId xmlns:p14="http://schemas.microsoft.com/office/powerpoint/2010/main" val="1636486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7B2D4D-4DE9-412B-A3B2-DC551E61F429}"/>
              </a:ext>
            </a:extLst>
          </p:cNvPr>
          <p:cNvSpPr>
            <a:spLocks noGrp="1"/>
          </p:cNvSpPr>
          <p:nvPr>
            <p:ph type="body" idx="1"/>
          </p:nvPr>
        </p:nvSpPr>
        <p:spPr/>
        <p:txBody>
          <a:bodyPr/>
          <a:lstStyle/>
          <a:p>
            <a:r>
              <a:rPr lang="en-US" dirty="0"/>
              <a:t>Background</a:t>
            </a:r>
          </a:p>
          <a:p>
            <a:endParaRPr lang="en-US" dirty="0"/>
          </a:p>
        </p:txBody>
      </p:sp>
      <p:sp>
        <p:nvSpPr>
          <p:cNvPr id="3" name="Slide Number Placeholder 2">
            <a:extLst>
              <a:ext uri="{FF2B5EF4-FFF2-40B4-BE49-F238E27FC236}">
                <a16:creationId xmlns:a16="http://schemas.microsoft.com/office/drawing/2014/main" id="{4CE7A1C2-3B17-4B3A-9CA4-A253D55D848C}"/>
              </a:ext>
            </a:extLst>
          </p:cNvPr>
          <p:cNvSpPr>
            <a:spLocks noGrp="1"/>
          </p:cNvSpPr>
          <p:nvPr>
            <p:ph type="sldNum" sz="quarter" idx="12"/>
          </p:nvPr>
        </p:nvSpPr>
        <p:spPr/>
        <p:txBody>
          <a:bodyPr/>
          <a:lstStyle/>
          <a:p>
            <a:pPr algn="r"/>
            <a:fld id="{3D78CF80-E55C-904B-9CBD-E4C82074FD1C}" type="slidenum">
              <a:rPr lang="en-US" smtClean="0"/>
              <a:pPr algn="r"/>
              <a:t>3</a:t>
            </a:fld>
            <a:endParaRPr lang="en-US" dirty="0"/>
          </a:p>
        </p:txBody>
      </p:sp>
      <p:pic>
        <p:nvPicPr>
          <p:cNvPr id="4" name="Picture 3" descr="Diagram, map&#10;&#10;Description automatically generated">
            <a:extLst>
              <a:ext uri="{FF2B5EF4-FFF2-40B4-BE49-F238E27FC236}">
                <a16:creationId xmlns:a16="http://schemas.microsoft.com/office/drawing/2014/main" id="{05452091-4200-4E48-AD7C-D1DCF3E548D5}"/>
              </a:ext>
            </a:extLst>
          </p:cNvPr>
          <p:cNvPicPr>
            <a:picLocks noChangeAspect="1"/>
          </p:cNvPicPr>
          <p:nvPr/>
        </p:nvPicPr>
        <p:blipFill>
          <a:blip r:embed="rId3"/>
          <a:stretch>
            <a:fillRect/>
          </a:stretch>
        </p:blipFill>
        <p:spPr>
          <a:xfrm>
            <a:off x="2460594" y="853474"/>
            <a:ext cx="7270812" cy="5496832"/>
          </a:xfrm>
          <a:prstGeom prst="rect">
            <a:avLst/>
          </a:prstGeom>
        </p:spPr>
      </p:pic>
      <p:pic>
        <p:nvPicPr>
          <p:cNvPr id="5" name="Picture 4" descr="Logo&#10;&#10;Description automatically generated">
            <a:extLst>
              <a:ext uri="{FF2B5EF4-FFF2-40B4-BE49-F238E27FC236}">
                <a16:creationId xmlns:a16="http://schemas.microsoft.com/office/drawing/2014/main" id="{F48BBB89-4CF1-49B3-9656-88FC51622966}"/>
              </a:ext>
            </a:extLst>
          </p:cNvPr>
          <p:cNvPicPr>
            <a:picLocks noChangeAspect="1"/>
          </p:cNvPicPr>
          <p:nvPr/>
        </p:nvPicPr>
        <p:blipFill rotWithShape="1">
          <a:blip r:embed="rId4"/>
          <a:srcRect l="8612" t="15243" r="6221" b="8541"/>
          <a:stretch/>
        </p:blipFill>
        <p:spPr>
          <a:xfrm>
            <a:off x="2323474" y="1785016"/>
            <a:ext cx="799991" cy="359547"/>
          </a:xfrm>
          <a:prstGeom prst="rect">
            <a:avLst/>
          </a:prstGeom>
        </p:spPr>
      </p:pic>
      <p:pic>
        <p:nvPicPr>
          <p:cNvPr id="6" name="Picture 5" descr="Logo&#10;&#10;Description automatically generated">
            <a:extLst>
              <a:ext uri="{FF2B5EF4-FFF2-40B4-BE49-F238E27FC236}">
                <a16:creationId xmlns:a16="http://schemas.microsoft.com/office/drawing/2014/main" id="{CF61ADFE-8FAE-4509-9857-759F0A4029FB}"/>
              </a:ext>
            </a:extLst>
          </p:cNvPr>
          <p:cNvPicPr>
            <a:picLocks noChangeAspect="1"/>
          </p:cNvPicPr>
          <p:nvPr/>
        </p:nvPicPr>
        <p:blipFill rotWithShape="1">
          <a:blip r:embed="rId4"/>
          <a:srcRect l="8612" t="15243" r="6221" b="8541"/>
          <a:stretch/>
        </p:blipFill>
        <p:spPr>
          <a:xfrm>
            <a:off x="7163284" y="1244020"/>
            <a:ext cx="945584" cy="424982"/>
          </a:xfrm>
          <a:prstGeom prst="rect">
            <a:avLst/>
          </a:prstGeom>
        </p:spPr>
      </p:pic>
      <p:pic>
        <p:nvPicPr>
          <p:cNvPr id="7" name="Picture 6" descr="Logo&#10;&#10;Description automatically generated">
            <a:extLst>
              <a:ext uri="{FF2B5EF4-FFF2-40B4-BE49-F238E27FC236}">
                <a16:creationId xmlns:a16="http://schemas.microsoft.com/office/drawing/2014/main" id="{E28382B9-32A5-44BC-8696-A9E01A5CA2D5}"/>
              </a:ext>
            </a:extLst>
          </p:cNvPr>
          <p:cNvPicPr>
            <a:picLocks noChangeAspect="1"/>
          </p:cNvPicPr>
          <p:nvPr/>
        </p:nvPicPr>
        <p:blipFill rotWithShape="1">
          <a:blip r:embed="rId4"/>
          <a:srcRect l="8612" t="15243" r="6221" b="8541"/>
          <a:stretch/>
        </p:blipFill>
        <p:spPr>
          <a:xfrm>
            <a:off x="2460594" y="4713438"/>
            <a:ext cx="1048243" cy="471121"/>
          </a:xfrm>
          <a:prstGeom prst="rect">
            <a:avLst/>
          </a:prstGeom>
        </p:spPr>
      </p:pic>
      <p:pic>
        <p:nvPicPr>
          <p:cNvPr id="8" name="Picture 7" descr="Logo&#10;&#10;Description automatically generated">
            <a:extLst>
              <a:ext uri="{FF2B5EF4-FFF2-40B4-BE49-F238E27FC236}">
                <a16:creationId xmlns:a16="http://schemas.microsoft.com/office/drawing/2014/main" id="{1F13B5F1-5E14-4DA8-95A0-1AC1B49239A7}"/>
              </a:ext>
            </a:extLst>
          </p:cNvPr>
          <p:cNvPicPr>
            <a:picLocks noChangeAspect="1"/>
          </p:cNvPicPr>
          <p:nvPr/>
        </p:nvPicPr>
        <p:blipFill rotWithShape="1">
          <a:blip r:embed="rId4"/>
          <a:srcRect l="8612" t="15243" r="6221" b="8541"/>
          <a:stretch/>
        </p:blipFill>
        <p:spPr>
          <a:xfrm>
            <a:off x="8864212" y="3819482"/>
            <a:ext cx="867194" cy="389751"/>
          </a:xfrm>
          <a:prstGeom prst="rect">
            <a:avLst/>
          </a:prstGeom>
        </p:spPr>
      </p:pic>
      <p:pic>
        <p:nvPicPr>
          <p:cNvPr id="9" name="Picture 8" descr="Logo&#10;&#10;Description automatically generated">
            <a:extLst>
              <a:ext uri="{FF2B5EF4-FFF2-40B4-BE49-F238E27FC236}">
                <a16:creationId xmlns:a16="http://schemas.microsoft.com/office/drawing/2014/main" id="{81AC2968-24F5-4F4B-9159-B9BC027BA365}"/>
              </a:ext>
            </a:extLst>
          </p:cNvPr>
          <p:cNvPicPr>
            <a:picLocks noChangeAspect="1"/>
          </p:cNvPicPr>
          <p:nvPr/>
        </p:nvPicPr>
        <p:blipFill rotWithShape="1">
          <a:blip r:embed="rId4"/>
          <a:srcRect l="8612" t="15243" r="6221" b="8541"/>
          <a:stretch/>
        </p:blipFill>
        <p:spPr>
          <a:xfrm>
            <a:off x="2984715" y="3412669"/>
            <a:ext cx="799991" cy="359547"/>
          </a:xfrm>
          <a:prstGeom prst="rect">
            <a:avLst/>
          </a:prstGeom>
        </p:spPr>
      </p:pic>
      <p:pic>
        <p:nvPicPr>
          <p:cNvPr id="10" name="Picture 9" descr="Logo&#10;&#10;Description automatically generated">
            <a:extLst>
              <a:ext uri="{FF2B5EF4-FFF2-40B4-BE49-F238E27FC236}">
                <a16:creationId xmlns:a16="http://schemas.microsoft.com/office/drawing/2014/main" id="{49EF6949-8F81-491D-9DA5-DD0692B7A6C3}"/>
              </a:ext>
            </a:extLst>
          </p:cNvPr>
          <p:cNvPicPr>
            <a:picLocks noChangeAspect="1"/>
          </p:cNvPicPr>
          <p:nvPr/>
        </p:nvPicPr>
        <p:blipFill rotWithShape="1">
          <a:blip r:embed="rId4"/>
          <a:srcRect l="8612" t="15243" r="6221" b="8541"/>
          <a:stretch/>
        </p:blipFill>
        <p:spPr>
          <a:xfrm>
            <a:off x="4251420" y="2834578"/>
            <a:ext cx="799991" cy="359547"/>
          </a:xfrm>
          <a:prstGeom prst="rect">
            <a:avLst/>
          </a:prstGeom>
        </p:spPr>
      </p:pic>
      <p:pic>
        <p:nvPicPr>
          <p:cNvPr id="11" name="Picture 10" descr="Logo&#10;&#10;Description automatically generated">
            <a:extLst>
              <a:ext uri="{FF2B5EF4-FFF2-40B4-BE49-F238E27FC236}">
                <a16:creationId xmlns:a16="http://schemas.microsoft.com/office/drawing/2014/main" id="{0CF84688-FACE-48AB-A30A-F4E33B62A72A}"/>
              </a:ext>
            </a:extLst>
          </p:cNvPr>
          <p:cNvPicPr>
            <a:picLocks noChangeAspect="1"/>
          </p:cNvPicPr>
          <p:nvPr/>
        </p:nvPicPr>
        <p:blipFill rotWithShape="1">
          <a:blip r:embed="rId4"/>
          <a:srcRect l="8612" t="15243" r="6221" b="8541"/>
          <a:stretch/>
        </p:blipFill>
        <p:spPr>
          <a:xfrm>
            <a:off x="4411944" y="1309455"/>
            <a:ext cx="799991" cy="359547"/>
          </a:xfrm>
          <a:prstGeom prst="rect">
            <a:avLst/>
          </a:prstGeom>
        </p:spPr>
      </p:pic>
      <p:pic>
        <p:nvPicPr>
          <p:cNvPr id="12" name="Picture 11" descr="Logo&#10;&#10;Description automatically generated">
            <a:extLst>
              <a:ext uri="{FF2B5EF4-FFF2-40B4-BE49-F238E27FC236}">
                <a16:creationId xmlns:a16="http://schemas.microsoft.com/office/drawing/2014/main" id="{3423DE49-A95C-4CE1-83BF-703E2E00C662}"/>
              </a:ext>
            </a:extLst>
          </p:cNvPr>
          <p:cNvPicPr>
            <a:picLocks noChangeAspect="1"/>
          </p:cNvPicPr>
          <p:nvPr/>
        </p:nvPicPr>
        <p:blipFill rotWithShape="1">
          <a:blip r:embed="rId4"/>
          <a:srcRect l="8612" t="15243" r="6221" b="8541"/>
          <a:stretch/>
        </p:blipFill>
        <p:spPr>
          <a:xfrm>
            <a:off x="7540585" y="2699887"/>
            <a:ext cx="799991" cy="359547"/>
          </a:xfrm>
          <a:prstGeom prst="rect">
            <a:avLst/>
          </a:prstGeom>
        </p:spPr>
      </p:pic>
      <p:pic>
        <p:nvPicPr>
          <p:cNvPr id="13" name="Picture 12" descr="Logo&#10;&#10;Description automatically generated">
            <a:extLst>
              <a:ext uri="{FF2B5EF4-FFF2-40B4-BE49-F238E27FC236}">
                <a16:creationId xmlns:a16="http://schemas.microsoft.com/office/drawing/2014/main" id="{4F3C8F8D-B9BA-4A9F-A3D0-975EF55EEF43}"/>
              </a:ext>
            </a:extLst>
          </p:cNvPr>
          <p:cNvPicPr>
            <a:picLocks noChangeAspect="1"/>
          </p:cNvPicPr>
          <p:nvPr/>
        </p:nvPicPr>
        <p:blipFill rotWithShape="1">
          <a:blip r:embed="rId4"/>
          <a:srcRect l="8612" t="15243" r="6221" b="8541"/>
          <a:stretch/>
        </p:blipFill>
        <p:spPr>
          <a:xfrm>
            <a:off x="7621285" y="5265396"/>
            <a:ext cx="799991" cy="359547"/>
          </a:xfrm>
          <a:prstGeom prst="rect">
            <a:avLst/>
          </a:prstGeom>
        </p:spPr>
      </p:pic>
      <p:pic>
        <p:nvPicPr>
          <p:cNvPr id="14" name="Picture 13" descr="Logo&#10;&#10;Description automatically generated">
            <a:extLst>
              <a:ext uri="{FF2B5EF4-FFF2-40B4-BE49-F238E27FC236}">
                <a16:creationId xmlns:a16="http://schemas.microsoft.com/office/drawing/2014/main" id="{581D5180-39C9-4328-8DC1-E0AFD6830393}"/>
              </a:ext>
            </a:extLst>
          </p:cNvPr>
          <p:cNvPicPr>
            <a:picLocks noChangeAspect="1"/>
          </p:cNvPicPr>
          <p:nvPr/>
        </p:nvPicPr>
        <p:blipFill rotWithShape="1">
          <a:blip r:embed="rId4"/>
          <a:srcRect l="8612" t="15243" r="6221" b="8541"/>
          <a:stretch/>
        </p:blipFill>
        <p:spPr>
          <a:xfrm>
            <a:off x="6480058" y="5631211"/>
            <a:ext cx="799991" cy="359547"/>
          </a:xfrm>
          <a:prstGeom prst="rect">
            <a:avLst/>
          </a:prstGeom>
        </p:spPr>
      </p:pic>
      <p:pic>
        <p:nvPicPr>
          <p:cNvPr id="15" name="Picture 14" descr="Logo&#10;&#10;Description automatically generated">
            <a:extLst>
              <a:ext uri="{FF2B5EF4-FFF2-40B4-BE49-F238E27FC236}">
                <a16:creationId xmlns:a16="http://schemas.microsoft.com/office/drawing/2014/main" id="{EDA5BAD8-C950-4F62-A316-8E2EF456EBC3}"/>
              </a:ext>
            </a:extLst>
          </p:cNvPr>
          <p:cNvPicPr>
            <a:picLocks noChangeAspect="1"/>
          </p:cNvPicPr>
          <p:nvPr/>
        </p:nvPicPr>
        <p:blipFill rotWithShape="1">
          <a:blip r:embed="rId4"/>
          <a:srcRect l="8612" t="15243" r="6221" b="8541"/>
          <a:stretch/>
        </p:blipFill>
        <p:spPr>
          <a:xfrm>
            <a:off x="4411943" y="4769224"/>
            <a:ext cx="799991" cy="359547"/>
          </a:xfrm>
          <a:prstGeom prst="rect">
            <a:avLst/>
          </a:prstGeom>
        </p:spPr>
      </p:pic>
      <p:pic>
        <p:nvPicPr>
          <p:cNvPr id="16" name="Picture 15" descr="Logo&#10;&#10;Description automatically generated">
            <a:extLst>
              <a:ext uri="{FF2B5EF4-FFF2-40B4-BE49-F238E27FC236}">
                <a16:creationId xmlns:a16="http://schemas.microsoft.com/office/drawing/2014/main" id="{48937D87-E941-44E0-AE79-618C91BF4EE1}"/>
              </a:ext>
            </a:extLst>
          </p:cNvPr>
          <p:cNvPicPr>
            <a:picLocks noChangeAspect="1"/>
          </p:cNvPicPr>
          <p:nvPr/>
        </p:nvPicPr>
        <p:blipFill rotWithShape="1">
          <a:blip r:embed="rId4"/>
          <a:srcRect l="8612" t="15243" r="6221" b="8541"/>
          <a:stretch/>
        </p:blipFill>
        <p:spPr>
          <a:xfrm>
            <a:off x="5696004" y="4322781"/>
            <a:ext cx="799991" cy="359547"/>
          </a:xfrm>
          <a:prstGeom prst="rect">
            <a:avLst/>
          </a:prstGeom>
        </p:spPr>
      </p:pic>
      <p:pic>
        <p:nvPicPr>
          <p:cNvPr id="17" name="Picture 16" descr="Logo&#10;&#10;Description automatically generated">
            <a:extLst>
              <a:ext uri="{FF2B5EF4-FFF2-40B4-BE49-F238E27FC236}">
                <a16:creationId xmlns:a16="http://schemas.microsoft.com/office/drawing/2014/main" id="{77198759-0379-48BD-95A3-A4DE5B978862}"/>
              </a:ext>
            </a:extLst>
          </p:cNvPr>
          <p:cNvPicPr>
            <a:picLocks noChangeAspect="1"/>
          </p:cNvPicPr>
          <p:nvPr/>
        </p:nvPicPr>
        <p:blipFill rotWithShape="1">
          <a:blip r:embed="rId4"/>
          <a:srcRect l="8612" t="15243" r="6221" b="8541"/>
          <a:stretch/>
        </p:blipFill>
        <p:spPr>
          <a:xfrm>
            <a:off x="5520667" y="2654804"/>
            <a:ext cx="799991" cy="359547"/>
          </a:xfrm>
          <a:prstGeom prst="rect">
            <a:avLst/>
          </a:prstGeom>
        </p:spPr>
      </p:pic>
    </p:spTree>
    <p:extLst>
      <p:ext uri="{BB962C8B-B14F-4D97-AF65-F5344CB8AC3E}">
        <p14:creationId xmlns:p14="http://schemas.microsoft.com/office/powerpoint/2010/main" val="1452372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C2AE90-C6A8-4818-A057-240B9177142A}"/>
              </a:ext>
            </a:extLst>
          </p:cNvPr>
          <p:cNvSpPr>
            <a:spLocks noGrp="1"/>
          </p:cNvSpPr>
          <p:nvPr>
            <p:ph type="body" idx="1"/>
          </p:nvPr>
        </p:nvSpPr>
        <p:spPr/>
        <p:txBody>
          <a:bodyPr/>
          <a:lstStyle/>
          <a:p>
            <a:r>
              <a:rPr lang="en-US" dirty="0"/>
              <a:t>Problem Statement</a:t>
            </a:r>
          </a:p>
        </p:txBody>
      </p:sp>
      <p:sp>
        <p:nvSpPr>
          <p:cNvPr id="3" name="Slide Number Placeholder 2">
            <a:extLst>
              <a:ext uri="{FF2B5EF4-FFF2-40B4-BE49-F238E27FC236}">
                <a16:creationId xmlns:a16="http://schemas.microsoft.com/office/drawing/2014/main" id="{75D0E2FB-CC17-42C9-886E-B6236F37BA85}"/>
              </a:ext>
            </a:extLst>
          </p:cNvPr>
          <p:cNvSpPr>
            <a:spLocks noGrp="1"/>
          </p:cNvSpPr>
          <p:nvPr>
            <p:ph type="sldNum" sz="quarter" idx="12"/>
          </p:nvPr>
        </p:nvSpPr>
        <p:spPr/>
        <p:txBody>
          <a:bodyPr/>
          <a:lstStyle/>
          <a:p>
            <a:pPr algn="r"/>
            <a:fld id="{3D78CF80-E55C-904B-9CBD-E4C82074FD1C}" type="slidenum">
              <a:rPr lang="en-US" smtClean="0"/>
              <a:pPr algn="r"/>
              <a:t>4</a:t>
            </a:fld>
            <a:endParaRPr lang="en-US" dirty="0"/>
          </a:p>
        </p:txBody>
      </p:sp>
      <p:pic>
        <p:nvPicPr>
          <p:cNvPr id="8" name="Picture 7" descr="A picture containing crossword puzzle, clipart&#10;&#10;Description automatically generated">
            <a:extLst>
              <a:ext uri="{FF2B5EF4-FFF2-40B4-BE49-F238E27FC236}">
                <a16:creationId xmlns:a16="http://schemas.microsoft.com/office/drawing/2014/main" id="{E9EE1785-A222-454D-A638-3573F128DDD7}"/>
              </a:ext>
            </a:extLst>
          </p:cNvPr>
          <p:cNvPicPr>
            <a:picLocks noChangeAspect="1"/>
          </p:cNvPicPr>
          <p:nvPr/>
        </p:nvPicPr>
        <p:blipFill>
          <a:blip r:embed="rId3"/>
          <a:stretch>
            <a:fillRect/>
          </a:stretch>
        </p:blipFill>
        <p:spPr>
          <a:xfrm>
            <a:off x="7377344" y="3777348"/>
            <a:ext cx="3497936" cy="2623452"/>
          </a:xfrm>
          <a:prstGeom prst="rect">
            <a:avLst/>
          </a:prstGeom>
        </p:spPr>
      </p:pic>
      <p:pic>
        <p:nvPicPr>
          <p:cNvPr id="10" name="Picture 9" descr="Diagram, map&#10;&#10;Description automatically generated">
            <a:extLst>
              <a:ext uri="{FF2B5EF4-FFF2-40B4-BE49-F238E27FC236}">
                <a16:creationId xmlns:a16="http://schemas.microsoft.com/office/drawing/2014/main" id="{B512F4FD-3AD6-4A3B-BEE0-E364EFDBE822}"/>
              </a:ext>
            </a:extLst>
          </p:cNvPr>
          <p:cNvPicPr>
            <a:picLocks noChangeAspect="1"/>
          </p:cNvPicPr>
          <p:nvPr/>
        </p:nvPicPr>
        <p:blipFill>
          <a:blip r:embed="rId4"/>
          <a:stretch>
            <a:fillRect/>
          </a:stretch>
        </p:blipFill>
        <p:spPr>
          <a:xfrm>
            <a:off x="7377344" y="993167"/>
            <a:ext cx="3497936" cy="2644487"/>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9B789D8-2880-496B-A1DA-E77C248DC3A0}"/>
                  </a:ext>
                </a:extLst>
              </p:cNvPr>
              <p:cNvSpPr txBox="1"/>
              <p:nvPr/>
            </p:nvSpPr>
            <p:spPr>
              <a:xfrm>
                <a:off x="541976" y="1443328"/>
                <a:ext cx="5965356" cy="520245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2D graph environment Ω is based on the city airspace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Block set </a:t>
                </a: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𝑘</m:t>
                            </m:r>
                          </m:sub>
                        </m:sSub>
                      </m:e>
                    </m:d>
                  </m:oMath>
                </a14:m>
                <a:r>
                  <a:rPr lang="en-US" sz="2000" dirty="0">
                    <a:latin typeface="Times New Roman" panose="02020603050405020304" pitchFamily="18" charset="0"/>
                    <a:cs typeface="Times New Roman" panose="02020603050405020304" pitchFamily="18" charset="0"/>
                  </a:rPr>
                  <a:t> represents the Ω</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Edge set </a:t>
                </a:r>
                <a:r>
                  <a:rPr lang="en-US" sz="2000" i="1" dirty="0">
                    <a:latin typeface="Times New Roman" panose="02020603050405020304" pitchFamily="18" charset="0"/>
                    <a:cs typeface="Times New Roman" panose="02020603050405020304" pitchFamily="18" charset="0"/>
                  </a:rPr>
                  <a:t>E </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𝑘</m:t>
                        </m:r>
                      </m:sub>
                    </m:sSub>
                  </m:oMath>
                </a14:m>
                <a:r>
                  <a:rPr lang="en-US" sz="2000" dirty="0">
                    <a:latin typeface="Times New Roman" panose="02020603050405020304" pitchFamily="18" charset="0"/>
                    <a:cs typeface="Times New Roman" panose="02020603050405020304" pitchFamily="18" charset="0"/>
                  </a:rPr>
                  <a:t>] represents the available moving path between blocks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conflict free optimized path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is generated in the 2D graph</a:t>
                </a:r>
                <a:endParaRPr lang="en-US" sz="20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𝐼𝑛𝑖𝑡𝑖𝑎𝑙</m:t>
                        </m:r>
                      </m:sub>
                    </m:sSub>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arg</m:t>
                        </m:r>
                      </m:fName>
                      <m:e>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min</m:t>
                                </m:r>
                              </m:e>
                              <m:lim>
                                <m:r>
                                  <a:rPr lang="en-US" sz="2000" i="1">
                                    <a:latin typeface="Cambria Math" panose="02040503050406030204" pitchFamily="18" charset="0"/>
                                  </a:rPr>
                                  <m:t>𝑏</m:t>
                                </m:r>
                              </m:lim>
                            </m:limLow>
                          </m:fName>
                          <m:e>
                            <m:r>
                              <m:rPr>
                                <m:lit/>
                              </m:rPr>
                              <a:rPr lang="en-US" sz="2000" i="1">
                                <a:latin typeface="Cambria Math" panose="02040503050406030204" pitchFamily="18" charset="0"/>
                              </a:rPr>
                              <m:t>|</m:t>
                            </m:r>
                            <m:r>
                              <a:rPr lang="en-US" sz="2000" i="1">
                                <a:latin typeface="Cambria Math" panose="02040503050406030204" pitchFamily="18" charset="0"/>
                              </a:rPr>
                              <m:t>|</m:t>
                            </m:r>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e>
                              <m:sub>
                                <m:r>
                                  <a:rPr lang="en-US" sz="2000" i="1">
                                    <a:latin typeface="Cambria Math" panose="02040503050406030204" pitchFamily="18" charset="0"/>
                                  </a:rPr>
                                  <m:t>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e>
                              <m:sub>
                                <m:r>
                                  <a:rPr lang="en-US" sz="2000" i="1">
                                    <a:latin typeface="Cambria Math" panose="02040503050406030204" pitchFamily="18" charset="0"/>
                                  </a:rPr>
                                  <m:t>𝐼𝑛𝑖𝑡𝑖𝑎𝑙</m:t>
                                </m:r>
                              </m:sub>
                            </m:sSub>
                            <m:r>
                              <m:rPr>
                                <m:lit/>
                              </m:rPr>
                              <a:rPr lang="en-US" sz="2000" i="1">
                                <a:latin typeface="Cambria Math" panose="02040503050406030204" pitchFamily="18" charset="0"/>
                              </a:rPr>
                              <m:t>|</m:t>
                            </m:r>
                            <m:r>
                              <a:rPr lang="en-US" sz="2000" i="1">
                                <a:latin typeface="Cambria Math" panose="02040503050406030204" pitchFamily="18" charset="0"/>
                              </a:rPr>
                              <m:t>|</m:t>
                            </m:r>
                          </m:e>
                        </m:func>
                      </m:e>
                    </m:func>
                  </m:oMath>
                </a14:m>
                <a:r>
                  <a:rPr lang="en-US" sz="2000" dirty="0">
                    <a:latin typeface="Times New Roman" panose="02020603050405020304" pitchFamily="18" charset="0"/>
                    <a:cs typeface="Times New Roman" panose="02020603050405020304" pitchFamily="18" charset="0"/>
                  </a:rPr>
                  <a:t>is the block location where the path begins</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b="0" i="1" smtClean="0">
                            <a:latin typeface="Cambria Math" panose="02040503050406030204" pitchFamily="18" charset="0"/>
                          </a:rPr>
                          <m:t>𝐺𝑜𝑎𝑙</m:t>
                        </m:r>
                      </m:sub>
                    </m:sSub>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arg</m:t>
                        </m:r>
                      </m:fName>
                      <m:e>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min</m:t>
                                </m:r>
                              </m:e>
                              <m:lim>
                                <m:r>
                                  <a:rPr lang="en-US" sz="2000" i="1">
                                    <a:latin typeface="Cambria Math" panose="02040503050406030204" pitchFamily="18" charset="0"/>
                                  </a:rPr>
                                  <m:t>𝑏</m:t>
                                </m:r>
                              </m:lim>
                            </m:limLow>
                          </m:fName>
                          <m:e>
                            <m:r>
                              <m:rPr>
                                <m:lit/>
                              </m:rPr>
                              <a:rPr lang="en-US" sz="2000" i="1">
                                <a:latin typeface="Cambria Math" panose="02040503050406030204" pitchFamily="18" charset="0"/>
                              </a:rPr>
                              <m:t>|</m:t>
                            </m:r>
                            <m:r>
                              <a:rPr lang="en-US" sz="2000" i="1">
                                <a:latin typeface="Cambria Math" panose="02040503050406030204" pitchFamily="18" charset="0"/>
                              </a:rPr>
                              <m:t>|</m:t>
                            </m:r>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e>
                              <m:sub>
                                <m:r>
                                  <a:rPr lang="en-US" sz="2000" i="1">
                                    <a:latin typeface="Cambria Math" panose="02040503050406030204" pitchFamily="18" charset="0"/>
                                  </a:rPr>
                                  <m:t>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e>
                              <m:sub>
                                <m:r>
                                  <a:rPr lang="en-US" sz="2000" b="0" i="1" smtClean="0">
                                    <a:latin typeface="Cambria Math" panose="02040503050406030204" pitchFamily="18" charset="0"/>
                                  </a:rPr>
                                  <m:t>𝐺𝑜𝑎𝑙</m:t>
                                </m:r>
                              </m:sub>
                            </m:sSub>
                            <m:r>
                              <m:rPr>
                                <m:lit/>
                              </m:rPr>
                              <a:rPr lang="en-US" sz="2000" i="1">
                                <a:latin typeface="Cambria Math" panose="02040503050406030204" pitchFamily="18" charset="0"/>
                              </a:rPr>
                              <m:t>|</m:t>
                            </m:r>
                            <m:r>
                              <a:rPr lang="en-US" sz="2000" i="1">
                                <a:latin typeface="Cambria Math" panose="02040503050406030204" pitchFamily="18" charset="0"/>
                              </a:rPr>
                              <m:t>|</m:t>
                            </m:r>
                          </m:e>
                        </m:func>
                      </m:e>
                    </m:func>
                  </m:oMath>
                </a14:m>
                <a:r>
                  <a:rPr lang="en-US" sz="2000" dirty="0">
                    <a:latin typeface="Times New Roman" panose="02020603050405020304" pitchFamily="18" charset="0"/>
                    <a:cs typeface="Times New Roman" panose="02020603050405020304" pitchFamily="18" charset="0"/>
                  </a:rPr>
                  <a:t>is the block location where the path ends</a:t>
                </a:r>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1" i="0" smtClean="0">
                        <a:latin typeface="Cambria Math" panose="02040503050406030204" pitchFamily="18" charset="0"/>
                      </a:rPr>
                      <m:t>𝐁</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r</m:t>
                    </m:r>
                    <m:r>
                      <a:rPr lang="en-US" sz="2000" b="0" i="0" smtClean="0">
                        <a:latin typeface="Cambria Math" panose="02040503050406030204" pitchFamily="18" charset="0"/>
                        <a:ea typeface="Cambria Math" panose="02040503050406030204" pitchFamily="18" charset="0"/>
                      </a:rPr>
                      <m:t> </m:t>
                    </m:r>
                    <m:r>
                      <m:rPr>
                        <m:sty m:val="p"/>
                      </m:rPr>
                      <a:rPr lang="el-GR" sz="2000" b="0" i="1" smtClean="0">
                        <a:latin typeface="Cambria Math" panose="02040503050406030204" pitchFamily="18" charset="0"/>
                        <a:ea typeface="Cambria Math" panose="02040503050406030204" pitchFamily="18" charset="0"/>
                      </a:rPr>
                      <m:t>ϵ</m:t>
                    </m:r>
                    <m:r>
                      <a:rPr lang="en-US" sz="2000" b="0" i="1" smtClean="0">
                        <a:latin typeface="Cambria Math" panose="02040503050406030204" pitchFamily="18" charset="0"/>
                        <a:ea typeface="Cambria Math" panose="02040503050406030204" pitchFamily="18" charset="0"/>
                      </a:rPr>
                      <m:t> </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0,1</m:t>
                        </m:r>
                      </m:e>
                    </m:d>
                  </m:oMath>
                </a14:m>
                <a:r>
                  <a:rPr lang="en-US" sz="2000" b="0" dirty="0">
                    <a:latin typeface="Times New Roman" panose="02020603050405020304" pitchFamily="18" charset="0"/>
                    <a:cs typeface="Times New Roman" panose="02020603050405020304" pitchFamily="18" charset="0"/>
                  </a:rPr>
                  <a:t> the risk value represented in the graph</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We want to use A* searching algorithm to find the path has the lowest risk value and reserve less block as possible </a:t>
                </a:r>
                <a:r>
                  <a:rPr lang="en-US" sz="2000" dirty="0">
                    <a:latin typeface="Times New Roman" panose="02020603050405020304" pitchFamily="18" charset="0"/>
                    <a:cs typeface="Times New Roman" panose="02020603050405020304" pitchFamily="18" charset="0"/>
                  </a:rPr>
                  <a:t>for each flight</a:t>
                </a:r>
                <a:r>
                  <a:rPr lang="en-US" sz="2000" b="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p:txBody>
          </p:sp>
        </mc:Choice>
        <mc:Fallback>
          <p:sp>
            <p:nvSpPr>
              <p:cNvPr id="12" name="TextBox 11">
                <a:extLst>
                  <a:ext uri="{FF2B5EF4-FFF2-40B4-BE49-F238E27FC236}">
                    <a16:creationId xmlns:a16="http://schemas.microsoft.com/office/drawing/2014/main" id="{A9B789D8-2880-496B-A1DA-E77C248DC3A0}"/>
                  </a:ext>
                </a:extLst>
              </p:cNvPr>
              <p:cNvSpPr txBox="1">
                <a:spLocks noRot="1" noChangeAspect="1" noMove="1" noResize="1" noEditPoints="1" noAdjustHandles="1" noChangeArrowheads="1" noChangeShapeType="1" noTextEdit="1"/>
              </p:cNvSpPr>
              <p:nvPr/>
            </p:nvSpPr>
            <p:spPr>
              <a:xfrm>
                <a:off x="541976" y="1443328"/>
                <a:ext cx="5965356" cy="5202450"/>
              </a:xfrm>
              <a:prstGeom prst="rect">
                <a:avLst/>
              </a:prstGeom>
              <a:blipFill>
                <a:blip r:embed="rId5"/>
                <a:stretch>
                  <a:fillRect l="-920" t="-703" r="-1329"/>
                </a:stretch>
              </a:blipFill>
            </p:spPr>
            <p:txBody>
              <a:bodyPr/>
              <a:lstStyle/>
              <a:p>
                <a:r>
                  <a:rPr lang="en-US">
                    <a:noFill/>
                  </a:rPr>
                  <a:t> </a:t>
                </a:r>
              </a:p>
            </p:txBody>
          </p:sp>
        </mc:Fallback>
      </mc:AlternateContent>
    </p:spTree>
    <p:extLst>
      <p:ext uri="{BB962C8B-B14F-4D97-AF65-F5344CB8AC3E}">
        <p14:creationId xmlns:p14="http://schemas.microsoft.com/office/powerpoint/2010/main" val="969330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928472-EBFC-49E5-9687-8916C7EDBF48}"/>
              </a:ext>
            </a:extLst>
          </p:cNvPr>
          <p:cNvSpPr>
            <a:spLocks noGrp="1"/>
          </p:cNvSpPr>
          <p:nvPr>
            <p:ph type="body" idx="1"/>
          </p:nvPr>
        </p:nvSpPr>
        <p:spPr/>
        <p:txBody>
          <a:bodyPr/>
          <a:lstStyle/>
          <a:p>
            <a:r>
              <a:rPr lang="en-US" dirty="0"/>
              <a:t>Multi-Resolution Graph with Quadtree</a:t>
            </a:r>
          </a:p>
        </p:txBody>
      </p:sp>
      <p:sp>
        <p:nvSpPr>
          <p:cNvPr id="3" name="Slide Number Placeholder 2">
            <a:extLst>
              <a:ext uri="{FF2B5EF4-FFF2-40B4-BE49-F238E27FC236}">
                <a16:creationId xmlns:a16="http://schemas.microsoft.com/office/drawing/2014/main" id="{7D1440AC-77F1-43E5-A151-8BDD8C8C3238}"/>
              </a:ext>
            </a:extLst>
          </p:cNvPr>
          <p:cNvSpPr>
            <a:spLocks noGrp="1"/>
          </p:cNvSpPr>
          <p:nvPr>
            <p:ph type="sldNum" sz="quarter" idx="12"/>
          </p:nvPr>
        </p:nvSpPr>
        <p:spPr/>
        <p:txBody>
          <a:bodyPr/>
          <a:lstStyle/>
          <a:p>
            <a:pPr algn="r"/>
            <a:fld id="{3D78CF80-E55C-904B-9CBD-E4C82074FD1C}" type="slidenum">
              <a:rPr lang="en-US" smtClean="0"/>
              <a:pPr algn="r"/>
              <a:t>5</a:t>
            </a:fld>
            <a:endParaRPr lang="en-US" dirty="0"/>
          </a:p>
        </p:txBody>
      </p:sp>
      <p:pic>
        <p:nvPicPr>
          <p:cNvPr id="5" name="Picture 4" descr="Diagram&#10;&#10;Description automatically generated with medium confidence">
            <a:extLst>
              <a:ext uri="{FF2B5EF4-FFF2-40B4-BE49-F238E27FC236}">
                <a16:creationId xmlns:a16="http://schemas.microsoft.com/office/drawing/2014/main" id="{A277AF99-5896-4519-8A2F-6048F4F9D1E2}"/>
              </a:ext>
            </a:extLst>
          </p:cNvPr>
          <p:cNvPicPr>
            <a:picLocks noChangeAspect="1"/>
          </p:cNvPicPr>
          <p:nvPr/>
        </p:nvPicPr>
        <p:blipFill>
          <a:blip r:embed="rId3"/>
          <a:stretch>
            <a:fillRect/>
          </a:stretch>
        </p:blipFill>
        <p:spPr>
          <a:xfrm>
            <a:off x="1224091" y="3956073"/>
            <a:ext cx="2755836" cy="2260121"/>
          </a:xfrm>
          <a:prstGeom prst="rect">
            <a:avLst/>
          </a:prstGeom>
        </p:spPr>
      </p:pic>
      <p:pic>
        <p:nvPicPr>
          <p:cNvPr id="7" name="Picture 6" descr="Shape, circle&#10;&#10;Description automatically generated">
            <a:extLst>
              <a:ext uri="{FF2B5EF4-FFF2-40B4-BE49-F238E27FC236}">
                <a16:creationId xmlns:a16="http://schemas.microsoft.com/office/drawing/2014/main" id="{497A0C96-4742-4A19-B9F2-3497682D366F}"/>
              </a:ext>
            </a:extLst>
          </p:cNvPr>
          <p:cNvPicPr>
            <a:picLocks noChangeAspect="1"/>
          </p:cNvPicPr>
          <p:nvPr/>
        </p:nvPicPr>
        <p:blipFill>
          <a:blip r:embed="rId4"/>
          <a:stretch>
            <a:fillRect/>
          </a:stretch>
        </p:blipFill>
        <p:spPr>
          <a:xfrm>
            <a:off x="1181375" y="1693686"/>
            <a:ext cx="2798552" cy="1401930"/>
          </a:xfrm>
          <a:prstGeom prst="rect">
            <a:avLst/>
          </a:prstGeom>
        </p:spPr>
      </p:pic>
      <p:pic>
        <p:nvPicPr>
          <p:cNvPr id="9" name="Picture 8" descr="Diagram, schematic&#10;&#10;Description automatically generated">
            <a:extLst>
              <a:ext uri="{FF2B5EF4-FFF2-40B4-BE49-F238E27FC236}">
                <a16:creationId xmlns:a16="http://schemas.microsoft.com/office/drawing/2014/main" id="{26C287EE-5327-4249-9F13-30173DE95142}"/>
              </a:ext>
            </a:extLst>
          </p:cNvPr>
          <p:cNvPicPr>
            <a:picLocks noChangeAspect="1"/>
          </p:cNvPicPr>
          <p:nvPr/>
        </p:nvPicPr>
        <p:blipFill>
          <a:blip r:embed="rId5"/>
          <a:stretch>
            <a:fillRect/>
          </a:stretch>
        </p:blipFill>
        <p:spPr>
          <a:xfrm>
            <a:off x="7315935" y="3871057"/>
            <a:ext cx="2755836" cy="2345137"/>
          </a:xfrm>
          <a:prstGeom prst="rect">
            <a:avLst/>
          </a:prstGeom>
        </p:spPr>
      </p:pic>
      <p:pic>
        <p:nvPicPr>
          <p:cNvPr id="11" name="Picture 10" descr="Shape, circle&#10;&#10;Description automatically generated">
            <a:extLst>
              <a:ext uri="{FF2B5EF4-FFF2-40B4-BE49-F238E27FC236}">
                <a16:creationId xmlns:a16="http://schemas.microsoft.com/office/drawing/2014/main" id="{EC7ECE65-DE8B-4560-81CE-7BA207E722F9}"/>
              </a:ext>
            </a:extLst>
          </p:cNvPr>
          <p:cNvPicPr>
            <a:picLocks noChangeAspect="1"/>
          </p:cNvPicPr>
          <p:nvPr/>
        </p:nvPicPr>
        <p:blipFill>
          <a:blip r:embed="rId6"/>
          <a:stretch>
            <a:fillRect/>
          </a:stretch>
        </p:blipFill>
        <p:spPr>
          <a:xfrm>
            <a:off x="7572653" y="1495454"/>
            <a:ext cx="2212784" cy="1696489"/>
          </a:xfrm>
          <a:prstGeom prst="rect">
            <a:avLst/>
          </a:prstGeom>
        </p:spPr>
      </p:pic>
      <p:sp>
        <p:nvSpPr>
          <p:cNvPr id="14" name="Arrow: Down 13">
            <a:extLst>
              <a:ext uri="{FF2B5EF4-FFF2-40B4-BE49-F238E27FC236}">
                <a16:creationId xmlns:a16="http://schemas.microsoft.com/office/drawing/2014/main" id="{F9961237-AD70-489D-A6FD-70300512C928}"/>
              </a:ext>
            </a:extLst>
          </p:cNvPr>
          <p:cNvSpPr/>
          <p:nvPr/>
        </p:nvSpPr>
        <p:spPr>
          <a:xfrm>
            <a:off x="2428825" y="3285961"/>
            <a:ext cx="346368" cy="61994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9BFA205E-5131-4C2A-AAC1-281CBE582E0E}"/>
              </a:ext>
            </a:extLst>
          </p:cNvPr>
          <p:cNvSpPr/>
          <p:nvPr/>
        </p:nvSpPr>
        <p:spPr>
          <a:xfrm>
            <a:off x="8554941" y="3191943"/>
            <a:ext cx="277821" cy="58550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FED375-39D8-435C-8EF7-9CD83BC75551}"/>
              </a:ext>
            </a:extLst>
          </p:cNvPr>
          <p:cNvSpPr txBox="1"/>
          <p:nvPr/>
        </p:nvSpPr>
        <p:spPr>
          <a:xfrm>
            <a:off x="1181375" y="1174464"/>
            <a:ext cx="2671534" cy="369332"/>
          </a:xfrm>
          <a:prstGeom prst="rect">
            <a:avLst/>
          </a:prstGeom>
          <a:noFill/>
        </p:spPr>
        <p:txBody>
          <a:bodyPr wrap="square" rtlCol="0">
            <a:spAutoFit/>
          </a:bodyPr>
          <a:lstStyle/>
          <a:p>
            <a:r>
              <a:rPr lang="en-US" dirty="0"/>
              <a:t>Full Resolution</a:t>
            </a:r>
          </a:p>
        </p:txBody>
      </p:sp>
      <p:sp>
        <p:nvSpPr>
          <p:cNvPr id="17" name="TextBox 16">
            <a:extLst>
              <a:ext uri="{FF2B5EF4-FFF2-40B4-BE49-F238E27FC236}">
                <a16:creationId xmlns:a16="http://schemas.microsoft.com/office/drawing/2014/main" id="{045F48BC-E00C-4876-B24C-70E04EA54561}"/>
              </a:ext>
            </a:extLst>
          </p:cNvPr>
          <p:cNvSpPr txBox="1"/>
          <p:nvPr/>
        </p:nvSpPr>
        <p:spPr>
          <a:xfrm>
            <a:off x="7572653" y="1124300"/>
            <a:ext cx="2671534" cy="369332"/>
          </a:xfrm>
          <a:prstGeom prst="rect">
            <a:avLst/>
          </a:prstGeom>
          <a:noFill/>
        </p:spPr>
        <p:txBody>
          <a:bodyPr wrap="square" rtlCol="0">
            <a:spAutoFit/>
          </a:bodyPr>
          <a:lstStyle/>
          <a:p>
            <a:r>
              <a:rPr lang="en-US" dirty="0"/>
              <a:t>Multi- Resolution</a:t>
            </a:r>
          </a:p>
        </p:txBody>
      </p:sp>
      <p:cxnSp>
        <p:nvCxnSpPr>
          <p:cNvPr id="10" name="Straight Connector 9">
            <a:extLst>
              <a:ext uri="{FF2B5EF4-FFF2-40B4-BE49-F238E27FC236}">
                <a16:creationId xmlns:a16="http://schemas.microsoft.com/office/drawing/2014/main" id="{D045C090-5C61-482F-94FA-3B1079BFCDB0}"/>
              </a:ext>
            </a:extLst>
          </p:cNvPr>
          <p:cNvCxnSpPr>
            <a:cxnSpLocks/>
          </p:cNvCxnSpPr>
          <p:nvPr/>
        </p:nvCxnSpPr>
        <p:spPr>
          <a:xfrm>
            <a:off x="1686757" y="4287915"/>
            <a:ext cx="497150" cy="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5D3790BB-1B24-4925-87AB-78C83D224DD5}"/>
              </a:ext>
            </a:extLst>
          </p:cNvPr>
          <p:cNvCxnSpPr>
            <a:cxnSpLocks/>
          </p:cNvCxnSpPr>
          <p:nvPr/>
        </p:nvCxnSpPr>
        <p:spPr>
          <a:xfrm>
            <a:off x="1597981" y="4371975"/>
            <a:ext cx="0" cy="359823"/>
          </a:xfrm>
          <a:prstGeom prst="line">
            <a:avLst/>
          </a:prstGeom>
          <a:ln w="38100"/>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p14="http://schemas.microsoft.com/office/powerpoint/2010/main">
        <mc:Choice Requires="p14">
          <p:contentPart p14:bwMode="auto" r:id="rId7">
            <p14:nvContentPartPr>
              <p14:cNvPr id="47" name="Ink 46">
                <a:extLst>
                  <a:ext uri="{FF2B5EF4-FFF2-40B4-BE49-F238E27FC236}">
                    <a16:creationId xmlns:a16="http://schemas.microsoft.com/office/drawing/2014/main" id="{962B00C3-B2F3-45EF-B24D-2D45C690F3C3}"/>
                  </a:ext>
                </a:extLst>
              </p14:cNvPr>
              <p14:cNvContentPartPr/>
              <p14:nvPr/>
            </p14:nvContentPartPr>
            <p14:xfrm>
              <a:off x="7795808" y="4224255"/>
              <a:ext cx="495360" cy="360"/>
            </p14:xfrm>
          </p:contentPart>
        </mc:Choice>
        <mc:Fallback xmlns="">
          <p:pic>
            <p:nvPicPr>
              <p:cNvPr id="47" name="Ink 46">
                <a:extLst>
                  <a:ext uri="{FF2B5EF4-FFF2-40B4-BE49-F238E27FC236}">
                    <a16:creationId xmlns:a16="http://schemas.microsoft.com/office/drawing/2014/main" id="{962B00C3-B2F3-45EF-B24D-2D45C690F3C3}"/>
                  </a:ext>
                </a:extLst>
              </p:cNvPr>
              <p:cNvPicPr/>
              <p:nvPr/>
            </p:nvPicPr>
            <p:blipFill>
              <a:blip r:embed="rId8"/>
              <a:stretch>
                <a:fillRect/>
              </a:stretch>
            </p:blipFill>
            <p:spPr>
              <a:xfrm>
                <a:off x="7787168" y="4215255"/>
                <a:ext cx="513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Ink 47">
                <a:extLst>
                  <a:ext uri="{FF2B5EF4-FFF2-40B4-BE49-F238E27FC236}">
                    <a16:creationId xmlns:a16="http://schemas.microsoft.com/office/drawing/2014/main" id="{0BB3E1A3-D80F-4F6E-A80C-B2F4C014DE55}"/>
                  </a:ext>
                </a:extLst>
              </p14:cNvPr>
              <p14:cNvContentPartPr/>
              <p14:nvPr/>
            </p14:nvContentPartPr>
            <p14:xfrm>
              <a:off x="7724528" y="4286175"/>
              <a:ext cx="6840" cy="412200"/>
            </p14:xfrm>
          </p:contentPart>
        </mc:Choice>
        <mc:Fallback xmlns="">
          <p:pic>
            <p:nvPicPr>
              <p:cNvPr id="48" name="Ink 47">
                <a:extLst>
                  <a:ext uri="{FF2B5EF4-FFF2-40B4-BE49-F238E27FC236}">
                    <a16:creationId xmlns:a16="http://schemas.microsoft.com/office/drawing/2014/main" id="{0BB3E1A3-D80F-4F6E-A80C-B2F4C014DE55}"/>
                  </a:ext>
                </a:extLst>
              </p:cNvPr>
              <p:cNvPicPr/>
              <p:nvPr/>
            </p:nvPicPr>
            <p:blipFill>
              <a:blip r:embed="rId10"/>
              <a:stretch>
                <a:fillRect/>
              </a:stretch>
            </p:blipFill>
            <p:spPr>
              <a:xfrm>
                <a:off x="7715888" y="4277175"/>
                <a:ext cx="2448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1" name="Ink 50">
                <a:extLst>
                  <a:ext uri="{FF2B5EF4-FFF2-40B4-BE49-F238E27FC236}">
                    <a16:creationId xmlns:a16="http://schemas.microsoft.com/office/drawing/2014/main" id="{6A39B8FC-B954-4DAC-B87C-84966D3AF808}"/>
                  </a:ext>
                </a:extLst>
              </p14:cNvPr>
              <p14:cNvContentPartPr/>
              <p14:nvPr/>
            </p14:nvContentPartPr>
            <p14:xfrm>
              <a:off x="3633720" y="4905180"/>
              <a:ext cx="5760" cy="333360"/>
            </p14:xfrm>
          </p:contentPart>
        </mc:Choice>
        <mc:Fallback xmlns="">
          <p:pic>
            <p:nvPicPr>
              <p:cNvPr id="51" name="Ink 50">
                <a:extLst>
                  <a:ext uri="{FF2B5EF4-FFF2-40B4-BE49-F238E27FC236}">
                    <a16:creationId xmlns:a16="http://schemas.microsoft.com/office/drawing/2014/main" id="{6A39B8FC-B954-4DAC-B87C-84966D3AF808}"/>
                  </a:ext>
                </a:extLst>
              </p:cNvPr>
              <p:cNvPicPr/>
              <p:nvPr/>
            </p:nvPicPr>
            <p:blipFill>
              <a:blip r:embed="rId12"/>
              <a:stretch>
                <a:fillRect/>
              </a:stretch>
            </p:blipFill>
            <p:spPr>
              <a:xfrm>
                <a:off x="3624720" y="4896180"/>
                <a:ext cx="2340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2" name="Ink 51">
                <a:extLst>
                  <a:ext uri="{FF2B5EF4-FFF2-40B4-BE49-F238E27FC236}">
                    <a16:creationId xmlns:a16="http://schemas.microsoft.com/office/drawing/2014/main" id="{AC883C50-4E80-49F5-BFC7-67E5F51C8B66}"/>
                  </a:ext>
                </a:extLst>
              </p14:cNvPr>
              <p14:cNvContentPartPr/>
              <p14:nvPr/>
            </p14:nvContentPartPr>
            <p14:xfrm>
              <a:off x="3052680" y="5338260"/>
              <a:ext cx="485640" cy="10080"/>
            </p14:xfrm>
          </p:contentPart>
        </mc:Choice>
        <mc:Fallback xmlns="">
          <p:pic>
            <p:nvPicPr>
              <p:cNvPr id="52" name="Ink 51">
                <a:extLst>
                  <a:ext uri="{FF2B5EF4-FFF2-40B4-BE49-F238E27FC236}">
                    <a16:creationId xmlns:a16="http://schemas.microsoft.com/office/drawing/2014/main" id="{AC883C50-4E80-49F5-BFC7-67E5F51C8B66}"/>
                  </a:ext>
                </a:extLst>
              </p:cNvPr>
              <p:cNvPicPr/>
              <p:nvPr/>
            </p:nvPicPr>
            <p:blipFill>
              <a:blip r:embed="rId14"/>
              <a:stretch>
                <a:fillRect/>
              </a:stretch>
            </p:blipFill>
            <p:spPr>
              <a:xfrm>
                <a:off x="3043680" y="5329620"/>
                <a:ext cx="5032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3" name="Ink 52">
                <a:extLst>
                  <a:ext uri="{FF2B5EF4-FFF2-40B4-BE49-F238E27FC236}">
                    <a16:creationId xmlns:a16="http://schemas.microsoft.com/office/drawing/2014/main" id="{AA3C8194-8565-469F-A005-7026947BCAA8}"/>
                  </a:ext>
                </a:extLst>
              </p14:cNvPr>
              <p14:cNvContentPartPr/>
              <p14:nvPr/>
            </p14:nvContentPartPr>
            <p14:xfrm>
              <a:off x="3633360" y="5433660"/>
              <a:ext cx="5760" cy="360000"/>
            </p14:xfrm>
          </p:contentPart>
        </mc:Choice>
        <mc:Fallback xmlns="">
          <p:pic>
            <p:nvPicPr>
              <p:cNvPr id="53" name="Ink 52">
                <a:extLst>
                  <a:ext uri="{FF2B5EF4-FFF2-40B4-BE49-F238E27FC236}">
                    <a16:creationId xmlns:a16="http://schemas.microsoft.com/office/drawing/2014/main" id="{AA3C8194-8565-469F-A005-7026947BCAA8}"/>
                  </a:ext>
                </a:extLst>
              </p:cNvPr>
              <p:cNvPicPr/>
              <p:nvPr/>
            </p:nvPicPr>
            <p:blipFill>
              <a:blip r:embed="rId16"/>
              <a:stretch>
                <a:fillRect/>
              </a:stretch>
            </p:blipFill>
            <p:spPr>
              <a:xfrm>
                <a:off x="3624720" y="5425020"/>
                <a:ext cx="23400" cy="377640"/>
              </a:xfrm>
              <a:prstGeom prst="rect">
                <a:avLst/>
              </a:prstGeom>
            </p:spPr>
          </p:pic>
        </mc:Fallback>
      </mc:AlternateContent>
      <p:cxnSp>
        <p:nvCxnSpPr>
          <p:cNvPr id="60" name="Straight Connector 59">
            <a:extLst>
              <a:ext uri="{FF2B5EF4-FFF2-40B4-BE49-F238E27FC236}">
                <a16:creationId xmlns:a16="http://schemas.microsoft.com/office/drawing/2014/main" id="{115F012A-48DF-449A-9B56-DB8D5A3D3797}"/>
              </a:ext>
            </a:extLst>
          </p:cNvPr>
          <p:cNvCxnSpPr>
            <a:cxnSpLocks/>
          </p:cNvCxnSpPr>
          <p:nvPr/>
        </p:nvCxnSpPr>
        <p:spPr>
          <a:xfrm>
            <a:off x="9354185" y="4581525"/>
            <a:ext cx="0" cy="9175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6A559A1-90BF-4D4C-B445-85251BEA47C4}"/>
              </a:ext>
            </a:extLst>
          </p:cNvPr>
          <p:cNvCxnSpPr/>
          <p:nvPr/>
        </p:nvCxnSpPr>
        <p:spPr>
          <a:xfrm>
            <a:off x="8143875" y="5600700"/>
            <a:ext cx="11207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263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082C4F-39CB-448F-A492-ED25775A0B64}"/>
              </a:ext>
            </a:extLst>
          </p:cNvPr>
          <p:cNvSpPr>
            <a:spLocks noGrp="1"/>
          </p:cNvSpPr>
          <p:nvPr>
            <p:ph type="body" idx="1"/>
          </p:nvPr>
        </p:nvSpPr>
        <p:spPr>
          <a:xfrm>
            <a:off x="541976" y="103381"/>
            <a:ext cx="9855014" cy="750093"/>
          </a:xfrm>
        </p:spPr>
        <p:txBody>
          <a:bodyPr/>
          <a:lstStyle/>
          <a:p>
            <a:r>
              <a:rPr lang="en-US" dirty="0"/>
              <a:t>Multi-Resolution Graph Example </a:t>
            </a:r>
          </a:p>
        </p:txBody>
      </p:sp>
      <p:sp>
        <p:nvSpPr>
          <p:cNvPr id="3" name="Slide Number Placeholder 2">
            <a:extLst>
              <a:ext uri="{FF2B5EF4-FFF2-40B4-BE49-F238E27FC236}">
                <a16:creationId xmlns:a16="http://schemas.microsoft.com/office/drawing/2014/main" id="{945AEDDA-5264-4982-8EEF-F522C6C54F35}"/>
              </a:ext>
            </a:extLst>
          </p:cNvPr>
          <p:cNvSpPr>
            <a:spLocks noGrp="1"/>
          </p:cNvSpPr>
          <p:nvPr>
            <p:ph type="sldNum" sz="quarter" idx="12"/>
          </p:nvPr>
        </p:nvSpPr>
        <p:spPr>
          <a:xfrm>
            <a:off x="-145214" y="6478587"/>
            <a:ext cx="569077" cy="365125"/>
          </a:xfrm>
        </p:spPr>
        <p:txBody>
          <a:bodyPr/>
          <a:lstStyle/>
          <a:p>
            <a:fld id="{3D78CF80-E55C-904B-9CBD-E4C82074FD1C}" type="slidenum">
              <a:rPr lang="en-US" smtClean="0"/>
              <a:pPr/>
              <a:t>6</a:t>
            </a:fld>
            <a:endParaRPr lang="en-US" dirty="0"/>
          </a:p>
        </p:txBody>
      </p:sp>
      <p:pic>
        <p:nvPicPr>
          <p:cNvPr id="9" name="Picture 8" descr="Chart&#10;&#10;Description automatically generated">
            <a:extLst>
              <a:ext uri="{FF2B5EF4-FFF2-40B4-BE49-F238E27FC236}">
                <a16:creationId xmlns:a16="http://schemas.microsoft.com/office/drawing/2014/main" id="{251B0DA1-4FC3-4CE2-9A11-1C712FE14964}"/>
              </a:ext>
            </a:extLst>
          </p:cNvPr>
          <p:cNvPicPr>
            <a:picLocks noChangeAspect="1"/>
          </p:cNvPicPr>
          <p:nvPr/>
        </p:nvPicPr>
        <p:blipFill rotWithShape="1">
          <a:blip r:embed="rId3"/>
          <a:srcRect t="4925"/>
          <a:stretch/>
        </p:blipFill>
        <p:spPr>
          <a:xfrm>
            <a:off x="7387723" y="1012148"/>
            <a:ext cx="3218122" cy="3148924"/>
          </a:xfrm>
          <a:prstGeom prst="rect">
            <a:avLst/>
          </a:prstGeom>
        </p:spPr>
      </p:pic>
      <p:pic>
        <p:nvPicPr>
          <p:cNvPr id="11" name="Picture 10" descr="Chart&#10;&#10;Description automatically generated">
            <a:extLst>
              <a:ext uri="{FF2B5EF4-FFF2-40B4-BE49-F238E27FC236}">
                <a16:creationId xmlns:a16="http://schemas.microsoft.com/office/drawing/2014/main" id="{C3FAA384-2AEB-4474-9FFA-70F973AF9E56}"/>
              </a:ext>
            </a:extLst>
          </p:cNvPr>
          <p:cNvPicPr>
            <a:picLocks noChangeAspect="1"/>
          </p:cNvPicPr>
          <p:nvPr/>
        </p:nvPicPr>
        <p:blipFill rotWithShape="1">
          <a:blip r:embed="rId4"/>
          <a:srcRect t="4925"/>
          <a:stretch/>
        </p:blipFill>
        <p:spPr>
          <a:xfrm>
            <a:off x="4013449" y="1003288"/>
            <a:ext cx="3218122" cy="3148923"/>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FDC0D7E-26BE-44D4-B1DD-12F5E3F17B9E}"/>
                  </a:ext>
                </a:extLst>
              </p:cNvPr>
              <p:cNvSpPr txBox="1"/>
              <p:nvPr/>
            </p:nvSpPr>
            <p:spPr>
              <a:xfrm>
                <a:off x="1467115" y="4427132"/>
                <a:ext cx="8004736" cy="2591863"/>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number of nodes that will be searched from the agent’s location is determined by the determining function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𝑜</m:t>
                        </m:r>
                        <m:r>
                          <a:rPr lang="en-US" sz="2400" i="1">
                            <a:latin typeface="Cambria Math" panose="02040503050406030204" pitchFamily="18" charset="0"/>
                          </a:rPr>
                          <m:t>−</m:t>
                        </m:r>
                        <m:r>
                          <a:rPr lang="en-US" sz="2400" i="1">
                            <a:latin typeface="Cambria Math" panose="02040503050406030204" pitchFamily="18" charset="0"/>
                          </a:rPr>
                          <m:t>𝑝</m:t>
                        </m:r>
                      </m:e>
                    </m:d>
                    <m:r>
                      <a:rPr lang="en-US" sz="2400" b="0" i="1" smtClean="0">
                        <a:latin typeface="Cambria Math" panose="02040503050406030204" pitchFamily="18" charset="0"/>
                      </a:rPr>
                      <m:t>&gt;</m:t>
                    </m:r>
                    <m:r>
                      <a:rPr lang="en-US" sz="2400" b="1" i="1" smtClean="0">
                        <a:solidFill>
                          <a:srgbClr val="FF0000"/>
                        </a:solidFill>
                        <a:latin typeface="Cambria Math" panose="02040503050406030204" pitchFamily="18" charset="0"/>
                        <a:ea typeface="Cambria Math" panose="02040503050406030204" pitchFamily="18" charset="0"/>
                      </a:rPr>
                      <m:t>𝜶</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2</m:t>
                        </m:r>
                      </m:e>
                      <m:sup>
                        <m:r>
                          <a:rPr lang="en-US" sz="2400" i="1">
                            <a:latin typeface="Cambria Math" panose="02040503050406030204" pitchFamily="18" charset="0"/>
                            <a:ea typeface="Cambria Math" panose="02040503050406030204" pitchFamily="18" charset="0"/>
                          </a:rPr>
                          <m:t>𝑙</m:t>
                        </m:r>
                      </m:sup>
                    </m:sSup>
                  </m:oMath>
                </a14:m>
                <a:endParaRPr lang="en-US" sz="2400" i="1" dirty="0">
                  <a:latin typeface="Cambria Math" panose="02040503050406030204" pitchFamily="18" charset="0"/>
                  <a:ea typeface="Cambria Math" panose="02040503050406030204" pitchFamily="18" charset="0"/>
                </a:endParaRPr>
              </a:p>
              <a:p>
                <a:r>
                  <a:rPr lang="en-US" sz="2400" dirty="0"/>
                  <a:t>Where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𝑜</m:t>
                        </m:r>
                        <m:r>
                          <a:rPr lang="en-US" sz="2400" i="1">
                            <a:latin typeface="Cambria Math" panose="02040503050406030204" pitchFamily="18" charset="0"/>
                          </a:rPr>
                          <m:t>−</m:t>
                        </m:r>
                        <m:r>
                          <a:rPr lang="en-US" sz="2400" i="1">
                            <a:latin typeface="Cambria Math" panose="02040503050406030204" pitchFamily="18" charset="0"/>
                          </a:rPr>
                          <m:t>𝑝</m:t>
                        </m:r>
                      </m:e>
                    </m:d>
                    <m:r>
                      <a:rPr lang="en-US" sz="2400" b="0" i="1" smtClean="0">
                        <a:latin typeface="Cambria Math" panose="02040503050406030204" pitchFamily="18" charset="0"/>
                      </a:rPr>
                      <m:t> </m:t>
                    </m:r>
                    <m:r>
                      <a:rPr lang="en-US" sz="2400" b="0" i="1" smtClean="0">
                        <a:latin typeface="Cambria Math" panose="02040503050406030204" pitchFamily="18" charset="0"/>
                      </a:rPr>
                      <m:t>𝑖𝑠</m:t>
                    </m:r>
                    <m:r>
                      <a:rPr lang="en-US" sz="2400" b="0" i="1" smtClean="0">
                        <a:latin typeface="Cambria Math" panose="02040503050406030204" pitchFamily="18" charset="0"/>
                      </a:rPr>
                      <m:t> </m:t>
                    </m:r>
                    <m:r>
                      <a:rPr lang="en-US" sz="2400" b="0" i="1" smtClean="0">
                        <a:latin typeface="Cambria Math" panose="02040503050406030204" pitchFamily="18" charset="0"/>
                      </a:rPr>
                      <m:t>𝑡h𝑒</m:t>
                    </m:r>
                    <m:r>
                      <a:rPr lang="en-US" sz="2400" b="0" i="1" smtClean="0">
                        <a:latin typeface="Cambria Math" panose="02040503050406030204" pitchFamily="18" charset="0"/>
                      </a:rPr>
                      <m:t> </m:t>
                    </m:r>
                    <m:r>
                      <a:rPr lang="en-US" sz="2400" b="0" i="1" smtClean="0">
                        <a:latin typeface="Cambria Math" panose="02040503050406030204" pitchFamily="18" charset="0"/>
                      </a:rPr>
                      <m:t>𝑑𝑖𝑠𝑡𝑎𝑛𝑐𝑒</m:t>
                    </m:r>
                    <m:r>
                      <a:rPr lang="en-US" sz="2400" b="0" i="1" smtClean="0">
                        <a:latin typeface="Cambria Math" panose="02040503050406030204" pitchFamily="18" charset="0"/>
                      </a:rPr>
                      <m:t> </m:t>
                    </m:r>
                    <m:r>
                      <a:rPr lang="en-US" sz="2400" b="0" i="1" smtClean="0">
                        <a:latin typeface="Cambria Math" panose="02040503050406030204" pitchFamily="18" charset="0"/>
                      </a:rPr>
                      <m:t>𝑏𝑒𝑡𝑤𝑒𝑒𝑛</m:t>
                    </m:r>
                    <m:r>
                      <a:rPr lang="en-US" sz="2400" b="0" i="1" smtClean="0">
                        <a:latin typeface="Cambria Math" panose="02040503050406030204" pitchFamily="18" charset="0"/>
                      </a:rPr>
                      <m:t> </m:t>
                    </m:r>
                  </m:oMath>
                </a14:m>
                <a:r>
                  <a:rPr lang="en-US" sz="2400" dirty="0">
                    <a:latin typeface="Times New Roman" panose="02020603050405020304" pitchFamily="18" charset="0"/>
                    <a:cs typeface="Times New Roman" panose="02020603050405020304" pitchFamily="18" charset="0"/>
                  </a:rPr>
                  <a:t>blocks and agent</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agent will travel along with the path, altering the resolution of the graph</a:t>
                </a:r>
              </a:p>
              <a:p>
                <a:endParaRPr lang="en-US" dirty="0">
                  <a:latin typeface="Times New Roman" panose="02020603050405020304" pitchFamily="18" charset="0"/>
                  <a:cs typeface="Times New Roman" panose="02020603050405020304" pitchFamily="18" charset="0"/>
                </a:endParaRPr>
              </a:p>
            </p:txBody>
          </p:sp>
        </mc:Choice>
        <mc:Fallback>
          <p:sp>
            <p:nvSpPr>
              <p:cNvPr id="15" name="TextBox 14">
                <a:extLst>
                  <a:ext uri="{FF2B5EF4-FFF2-40B4-BE49-F238E27FC236}">
                    <a16:creationId xmlns:a16="http://schemas.microsoft.com/office/drawing/2014/main" id="{EFDC0D7E-26BE-44D4-B1DD-12F5E3F17B9E}"/>
                  </a:ext>
                </a:extLst>
              </p:cNvPr>
              <p:cNvSpPr txBox="1">
                <a:spLocks noRot="1" noChangeAspect="1" noMove="1" noResize="1" noEditPoints="1" noAdjustHandles="1" noChangeArrowheads="1" noChangeShapeType="1" noTextEdit="1"/>
              </p:cNvSpPr>
              <p:nvPr/>
            </p:nvSpPr>
            <p:spPr>
              <a:xfrm>
                <a:off x="1467115" y="4427132"/>
                <a:ext cx="8004736" cy="2591863"/>
              </a:xfrm>
              <a:prstGeom prst="rect">
                <a:avLst/>
              </a:prstGeom>
              <a:blipFill>
                <a:blip r:embed="rId5"/>
                <a:stretch>
                  <a:fillRect l="-1219" t="-188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90942DF-AF15-0447-BDAD-0D806E9E7A77}"/>
              </a:ext>
            </a:extLst>
          </p:cNvPr>
          <p:cNvPicPr>
            <a:picLocks noChangeAspect="1"/>
          </p:cNvPicPr>
          <p:nvPr/>
        </p:nvPicPr>
        <p:blipFill rotWithShape="1">
          <a:blip r:embed="rId6"/>
          <a:srcRect t="5040"/>
          <a:stretch/>
        </p:blipFill>
        <p:spPr>
          <a:xfrm>
            <a:off x="541976" y="1007300"/>
            <a:ext cx="3315321" cy="3250494"/>
          </a:xfrm>
          <a:prstGeom prst="rect">
            <a:avLst/>
          </a:prstGeom>
        </p:spPr>
      </p:pic>
      <p:sp>
        <p:nvSpPr>
          <p:cNvPr id="4" name="TextBox 3">
            <a:extLst>
              <a:ext uri="{FF2B5EF4-FFF2-40B4-BE49-F238E27FC236}">
                <a16:creationId xmlns:a16="http://schemas.microsoft.com/office/drawing/2014/main" id="{23E07E10-34A9-4519-9EAA-8EE920E2AAF8}"/>
              </a:ext>
            </a:extLst>
          </p:cNvPr>
          <p:cNvSpPr txBox="1"/>
          <p:nvPr/>
        </p:nvSpPr>
        <p:spPr>
          <a:xfrm>
            <a:off x="1481899" y="4161072"/>
            <a:ext cx="24765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Full resolution</a:t>
            </a:r>
          </a:p>
        </p:txBody>
      </p:sp>
      <p:sp>
        <p:nvSpPr>
          <p:cNvPr id="6" name="TextBox 5">
            <a:extLst>
              <a:ext uri="{FF2B5EF4-FFF2-40B4-BE49-F238E27FC236}">
                <a16:creationId xmlns:a16="http://schemas.microsoft.com/office/drawing/2014/main" id="{7685D81D-3EB9-449F-8E72-0C2BE80046CF}"/>
              </a:ext>
            </a:extLst>
          </p:cNvPr>
          <p:cNvSpPr txBox="1"/>
          <p:nvPr/>
        </p:nvSpPr>
        <p:spPr>
          <a:xfrm>
            <a:off x="6347517" y="4140761"/>
            <a:ext cx="24765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Multi-resolution </a:t>
            </a:r>
            <a:r>
              <a:rPr lang="en-US" sz="1800" dirty="0">
                <a:latin typeface="Times New Roman" panose="02020603050405020304" pitchFamily="18" charset="0"/>
                <a:cs typeface="Times New Roman" panose="02020603050405020304" pitchFamily="18" charset="0"/>
              </a:rPr>
              <a:t>graph</a:t>
            </a:r>
            <a:endParaRPr lang="en-US" dirty="0"/>
          </a:p>
        </p:txBody>
      </p:sp>
      <p:sp>
        <p:nvSpPr>
          <p:cNvPr id="7" name="TextBox 6">
            <a:extLst>
              <a:ext uri="{FF2B5EF4-FFF2-40B4-BE49-F238E27FC236}">
                <a16:creationId xmlns:a16="http://schemas.microsoft.com/office/drawing/2014/main" id="{5F0CA88D-A79C-4F69-A911-D14666EF3D40}"/>
              </a:ext>
            </a:extLst>
          </p:cNvPr>
          <p:cNvSpPr txBox="1"/>
          <p:nvPr/>
        </p:nvSpPr>
        <p:spPr>
          <a:xfrm>
            <a:off x="10605845" y="1847946"/>
            <a:ext cx="1596742"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Grayscale represents the average risk value in a big block</a:t>
            </a:r>
          </a:p>
        </p:txBody>
      </p:sp>
    </p:spTree>
    <p:extLst>
      <p:ext uri="{BB962C8B-B14F-4D97-AF65-F5344CB8AC3E}">
        <p14:creationId xmlns:p14="http://schemas.microsoft.com/office/powerpoint/2010/main" val="3173882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07C474-466F-4D09-9936-B470E1E675D0}"/>
              </a:ext>
            </a:extLst>
          </p:cNvPr>
          <p:cNvSpPr>
            <a:spLocks noGrp="1"/>
          </p:cNvSpPr>
          <p:nvPr>
            <p:ph type="body" idx="1"/>
          </p:nvPr>
        </p:nvSpPr>
        <p:spPr/>
        <p:txBody>
          <a:bodyPr/>
          <a:lstStyle/>
          <a:p>
            <a:r>
              <a:rPr lang="en-US" dirty="0"/>
              <a:t>Multi-Scale A*(MSA*)</a:t>
            </a:r>
          </a:p>
        </p:txBody>
      </p:sp>
      <p:sp>
        <p:nvSpPr>
          <p:cNvPr id="3" name="Slide Number Placeholder 2">
            <a:extLst>
              <a:ext uri="{FF2B5EF4-FFF2-40B4-BE49-F238E27FC236}">
                <a16:creationId xmlns:a16="http://schemas.microsoft.com/office/drawing/2014/main" id="{1C6AF051-50AE-4E12-B3F5-3348F318A3D2}"/>
              </a:ext>
            </a:extLst>
          </p:cNvPr>
          <p:cNvSpPr>
            <a:spLocks noGrp="1"/>
          </p:cNvSpPr>
          <p:nvPr>
            <p:ph type="sldNum" sz="quarter" idx="12"/>
          </p:nvPr>
        </p:nvSpPr>
        <p:spPr/>
        <p:txBody>
          <a:bodyPr/>
          <a:lstStyle/>
          <a:p>
            <a:pPr algn="r"/>
            <a:fld id="{3D78CF80-E55C-904B-9CBD-E4C82074FD1C}" type="slidenum">
              <a:rPr lang="en-US" smtClean="0"/>
              <a:pPr algn="r"/>
              <a:t>7</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1475EB-B007-41B4-A925-AEE20656BCFF}"/>
                  </a:ext>
                </a:extLst>
              </p:cNvPr>
              <p:cNvSpPr txBox="1"/>
              <p:nvPr/>
            </p:nvSpPr>
            <p:spPr>
              <a:xfrm>
                <a:off x="846713" y="825282"/>
                <a:ext cx="6478996" cy="529754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cost value </a:t>
                </a:r>
                <a:r>
                  <a:rPr lang="en-US" sz="2400" i="1" dirty="0">
                    <a:latin typeface="Times New Roman" panose="02020603050405020304" pitchFamily="18" charset="0"/>
                    <a:cs typeface="Times New Roman" panose="02020603050405020304" pitchFamily="18" charset="0"/>
                  </a:rPr>
                  <a:t>g</a:t>
                </a:r>
                <a:r>
                  <a:rPr lang="en-US" sz="2400" dirty="0">
                    <a:latin typeface="Times New Roman" panose="02020603050405020304" pitchFamily="18" charset="0"/>
                    <a:cs typeface="Times New Roman" panose="02020603050405020304" pitchFamily="18" charset="0"/>
                  </a:rPr>
                  <a:t> is equal to the sum of the edge cost and the risk value of the next node.</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heuristic value </a:t>
                </a:r>
                <a:r>
                  <a:rPr lang="en-US" sz="2400" i="1" dirty="0">
                    <a:latin typeface="Times New Roman" panose="02020603050405020304" pitchFamily="18" charset="0"/>
                    <a:cs typeface="Times New Roman" panose="02020603050405020304" pitchFamily="18" charset="0"/>
                  </a:rPr>
                  <a:t>h</a:t>
                </a:r>
                <a:r>
                  <a:rPr lang="en-US" sz="2400" dirty="0">
                    <a:latin typeface="Times New Roman" panose="02020603050405020304" pitchFamily="18" charset="0"/>
                    <a:cs typeface="Times New Roman" panose="02020603050405020304" pitchFamily="18" charset="0"/>
                  </a:rPr>
                  <a:t> for each node is set to the straight line distance between the node to the destination</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MSA* can run based on the constructed multi-resolution graph.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red outlines representing the optimal path were chosen.</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Running multi-resolution A* picks only the leaf nodes with finer block resolution.</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nodes are used to build the traffic volume reservation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𝑑</m:t>
                            </m:r>
                          </m:sub>
                        </m:sSub>
                      </m:sub>
                    </m:sSub>
                    <m:r>
                      <a:rPr lang="en-US" sz="2400" b="0" i="1" smtClean="0">
                        <a:latin typeface="Cambria Math" panose="02040503050406030204" pitchFamily="18" charset="0"/>
                      </a:rPr>
                      <m:t>}</m:t>
                    </m:r>
                  </m:oMath>
                </a14:m>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is further shown in Algorithm 1</a:t>
                </a:r>
              </a:p>
            </p:txBody>
          </p:sp>
        </mc:Choice>
        <mc:Fallback xmlns="">
          <p:sp>
            <p:nvSpPr>
              <p:cNvPr id="4" name="TextBox 3">
                <a:extLst>
                  <a:ext uri="{FF2B5EF4-FFF2-40B4-BE49-F238E27FC236}">
                    <a16:creationId xmlns:a16="http://schemas.microsoft.com/office/drawing/2014/main" id="{8B1475EB-B007-41B4-A925-AEE20656BCFF}"/>
                  </a:ext>
                </a:extLst>
              </p:cNvPr>
              <p:cNvSpPr txBox="1">
                <a:spLocks noRot="1" noChangeAspect="1" noMove="1" noResize="1" noEditPoints="1" noAdjustHandles="1" noChangeArrowheads="1" noChangeShapeType="1" noTextEdit="1"/>
              </p:cNvSpPr>
              <p:nvPr/>
            </p:nvSpPr>
            <p:spPr>
              <a:xfrm>
                <a:off x="846713" y="825282"/>
                <a:ext cx="6478996" cy="5297540"/>
              </a:xfrm>
              <a:prstGeom prst="rect">
                <a:avLst/>
              </a:prstGeom>
              <a:blipFill>
                <a:blip r:embed="rId3"/>
                <a:stretch>
                  <a:fillRect l="-1317" t="-921" b="-1726"/>
                </a:stretch>
              </a:blipFill>
            </p:spPr>
            <p:txBody>
              <a:bodyPr/>
              <a:lstStyle/>
              <a:p>
                <a:r>
                  <a:rPr lang="en-US">
                    <a:noFill/>
                  </a:rPr>
                  <a:t> </a:t>
                </a:r>
              </a:p>
            </p:txBody>
          </p:sp>
        </mc:Fallback>
      </mc:AlternateContent>
      <p:pic>
        <p:nvPicPr>
          <p:cNvPr id="7" name="Picture 6" descr="A diagram of a musical instrument&#10;">
            <a:extLst>
              <a:ext uri="{FF2B5EF4-FFF2-40B4-BE49-F238E27FC236}">
                <a16:creationId xmlns:a16="http://schemas.microsoft.com/office/drawing/2014/main" id="{C562BB09-A3AC-43B8-96D0-F3C4BCAF7201}"/>
              </a:ext>
            </a:extLst>
          </p:cNvPr>
          <p:cNvPicPr>
            <a:picLocks noChangeAspect="1"/>
          </p:cNvPicPr>
          <p:nvPr/>
        </p:nvPicPr>
        <p:blipFill>
          <a:blip r:embed="rId4"/>
          <a:stretch>
            <a:fillRect/>
          </a:stretch>
        </p:blipFill>
        <p:spPr>
          <a:xfrm>
            <a:off x="7789286" y="214467"/>
            <a:ext cx="2766544" cy="2845912"/>
          </a:xfrm>
          <a:prstGeom prst="rect">
            <a:avLst/>
          </a:prstGeom>
        </p:spPr>
      </p:pic>
      <p:pic>
        <p:nvPicPr>
          <p:cNvPr id="10" name="Picture 9">
            <a:extLst>
              <a:ext uri="{FF2B5EF4-FFF2-40B4-BE49-F238E27FC236}">
                <a16:creationId xmlns:a16="http://schemas.microsoft.com/office/drawing/2014/main" id="{AD30B999-F30A-7B48-BAA2-ED4621FB3BC4}"/>
              </a:ext>
            </a:extLst>
          </p:cNvPr>
          <p:cNvPicPr>
            <a:picLocks noChangeAspect="1"/>
          </p:cNvPicPr>
          <p:nvPr/>
        </p:nvPicPr>
        <p:blipFill>
          <a:blip r:embed="rId5"/>
          <a:stretch>
            <a:fillRect/>
          </a:stretch>
        </p:blipFill>
        <p:spPr>
          <a:xfrm>
            <a:off x="7789287" y="3474052"/>
            <a:ext cx="2766544" cy="2804666"/>
          </a:xfrm>
          <a:prstGeom prst="rect">
            <a:avLst/>
          </a:prstGeom>
        </p:spPr>
      </p:pic>
      <p:sp>
        <p:nvSpPr>
          <p:cNvPr id="5" name="TextBox 4">
            <a:extLst>
              <a:ext uri="{FF2B5EF4-FFF2-40B4-BE49-F238E27FC236}">
                <a16:creationId xmlns:a16="http://schemas.microsoft.com/office/drawing/2014/main" id="{7D93E3EE-88D3-451A-B529-CB0149C6655C}"/>
              </a:ext>
            </a:extLst>
          </p:cNvPr>
          <p:cNvSpPr txBox="1"/>
          <p:nvPr/>
        </p:nvSpPr>
        <p:spPr>
          <a:xfrm>
            <a:off x="7168781" y="853474"/>
            <a:ext cx="461665" cy="2185001"/>
          </a:xfrm>
          <a:prstGeom prst="rect">
            <a:avLst/>
          </a:prstGeom>
          <a:noFill/>
        </p:spPr>
        <p:txBody>
          <a:bodyPr vert="eaVert" wrap="square" rtlCol="0">
            <a:spAutoFit/>
          </a:bodyPr>
          <a:lstStyle/>
          <a:p>
            <a:endParaRPr lang="en-US" dirty="0"/>
          </a:p>
        </p:txBody>
      </p:sp>
      <p:sp>
        <p:nvSpPr>
          <p:cNvPr id="6" name="TextBox 5">
            <a:extLst>
              <a:ext uri="{FF2B5EF4-FFF2-40B4-BE49-F238E27FC236}">
                <a16:creationId xmlns:a16="http://schemas.microsoft.com/office/drawing/2014/main" id="{DD123EF7-4D96-4896-947A-1F9A0EEB9C7D}"/>
              </a:ext>
            </a:extLst>
          </p:cNvPr>
          <p:cNvSpPr txBox="1"/>
          <p:nvPr/>
        </p:nvSpPr>
        <p:spPr>
          <a:xfrm>
            <a:off x="8018575" y="2986799"/>
            <a:ext cx="288823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in a full resolution map</a:t>
            </a:r>
          </a:p>
        </p:txBody>
      </p:sp>
      <p:sp>
        <p:nvSpPr>
          <p:cNvPr id="8" name="TextBox 7">
            <a:extLst>
              <a:ext uri="{FF2B5EF4-FFF2-40B4-BE49-F238E27FC236}">
                <a16:creationId xmlns:a16="http://schemas.microsoft.com/office/drawing/2014/main" id="{3E9312D8-81A5-4354-A7D6-BDA98EB3A12F}"/>
              </a:ext>
            </a:extLst>
          </p:cNvPr>
          <p:cNvSpPr txBox="1"/>
          <p:nvPr/>
        </p:nvSpPr>
        <p:spPr>
          <a:xfrm>
            <a:off x="7830205" y="6262798"/>
            <a:ext cx="288823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MSA* in a multi-resolution graph</a:t>
            </a:r>
          </a:p>
        </p:txBody>
      </p:sp>
    </p:spTree>
    <p:extLst>
      <p:ext uri="{BB962C8B-B14F-4D97-AF65-F5344CB8AC3E}">
        <p14:creationId xmlns:p14="http://schemas.microsoft.com/office/powerpoint/2010/main" val="2845846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E8702-3F00-41AE-92BB-7B7829E827FB}"/>
              </a:ext>
            </a:extLst>
          </p:cNvPr>
          <p:cNvSpPr>
            <a:spLocks noGrp="1"/>
          </p:cNvSpPr>
          <p:nvPr>
            <p:ph type="body" idx="1"/>
          </p:nvPr>
        </p:nvSpPr>
        <p:spPr/>
        <p:txBody>
          <a:bodyPr>
            <a:normAutofit/>
          </a:bodyPr>
          <a:lstStyle/>
          <a:p>
            <a:r>
              <a:rPr lang="en-US" dirty="0"/>
              <a:t>Step by Step Search and Reserve</a:t>
            </a:r>
          </a:p>
        </p:txBody>
      </p:sp>
      <p:sp>
        <p:nvSpPr>
          <p:cNvPr id="3" name="Slide Number Placeholder 2">
            <a:extLst>
              <a:ext uri="{FF2B5EF4-FFF2-40B4-BE49-F238E27FC236}">
                <a16:creationId xmlns:a16="http://schemas.microsoft.com/office/drawing/2014/main" id="{37464941-5C04-4887-8FA7-B528B89EB9BA}"/>
              </a:ext>
            </a:extLst>
          </p:cNvPr>
          <p:cNvSpPr>
            <a:spLocks noGrp="1"/>
          </p:cNvSpPr>
          <p:nvPr>
            <p:ph type="sldNum" sz="quarter" idx="12"/>
          </p:nvPr>
        </p:nvSpPr>
        <p:spPr/>
        <p:txBody>
          <a:bodyPr/>
          <a:lstStyle/>
          <a:p>
            <a:pPr algn="r"/>
            <a:fld id="{3D78CF80-E55C-904B-9CBD-E4C82074FD1C}" type="slidenum">
              <a:rPr lang="en-US" smtClean="0"/>
              <a:pPr algn="r"/>
              <a:t>8</a:t>
            </a:fld>
            <a:endParaRPr lang="en-US" dirty="0"/>
          </a:p>
        </p:txBody>
      </p:sp>
      <p:pic>
        <p:nvPicPr>
          <p:cNvPr id="6" name="Picture 5">
            <a:extLst>
              <a:ext uri="{FF2B5EF4-FFF2-40B4-BE49-F238E27FC236}">
                <a16:creationId xmlns:a16="http://schemas.microsoft.com/office/drawing/2014/main" id="{CCF401C4-5E3F-DE4D-9E7B-B0374C94D1C9}"/>
              </a:ext>
            </a:extLst>
          </p:cNvPr>
          <p:cNvPicPr>
            <a:picLocks noChangeAspect="1"/>
          </p:cNvPicPr>
          <p:nvPr/>
        </p:nvPicPr>
        <p:blipFill>
          <a:blip r:embed="rId3"/>
          <a:stretch>
            <a:fillRect/>
          </a:stretch>
        </p:blipFill>
        <p:spPr>
          <a:xfrm>
            <a:off x="840828" y="1049092"/>
            <a:ext cx="4876800" cy="5016707"/>
          </a:xfrm>
          <a:prstGeom prst="rect">
            <a:avLst/>
          </a:prstGeom>
        </p:spPr>
      </p:pic>
      <p:pic>
        <p:nvPicPr>
          <p:cNvPr id="5" name="Picture 4">
            <a:extLst>
              <a:ext uri="{FF2B5EF4-FFF2-40B4-BE49-F238E27FC236}">
                <a16:creationId xmlns:a16="http://schemas.microsoft.com/office/drawing/2014/main" id="{2AA25D87-5B5E-604D-91FF-D4E4822B7E6F}"/>
              </a:ext>
            </a:extLst>
          </p:cNvPr>
          <p:cNvPicPr>
            <a:picLocks noChangeAspect="1"/>
          </p:cNvPicPr>
          <p:nvPr/>
        </p:nvPicPr>
        <p:blipFill>
          <a:blip r:embed="rId4"/>
          <a:stretch>
            <a:fillRect/>
          </a:stretch>
        </p:blipFill>
        <p:spPr>
          <a:xfrm>
            <a:off x="6253657" y="1046665"/>
            <a:ext cx="4876800" cy="5019134"/>
          </a:xfrm>
          <a:prstGeom prst="rect">
            <a:avLst/>
          </a:prstGeom>
        </p:spPr>
      </p:pic>
    </p:spTree>
    <p:extLst>
      <p:ext uri="{BB962C8B-B14F-4D97-AF65-F5344CB8AC3E}">
        <p14:creationId xmlns:p14="http://schemas.microsoft.com/office/powerpoint/2010/main" val="4187247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140708-8CDB-487C-BB83-F1E6BA5E8EB9}"/>
              </a:ext>
            </a:extLst>
          </p:cNvPr>
          <p:cNvSpPr>
            <a:spLocks noGrp="1"/>
          </p:cNvSpPr>
          <p:nvPr>
            <p:ph type="body" idx="1"/>
          </p:nvPr>
        </p:nvSpPr>
        <p:spPr/>
        <p:txBody>
          <a:bodyPr>
            <a:normAutofit fontScale="92500"/>
          </a:bodyPr>
          <a:lstStyle/>
          <a:p>
            <a:r>
              <a:rPr lang="en-US" dirty="0"/>
              <a:t>Dynamic UAS Traffic Volume Reservation</a:t>
            </a:r>
          </a:p>
        </p:txBody>
      </p:sp>
      <p:sp>
        <p:nvSpPr>
          <p:cNvPr id="3" name="Slide Number Placeholder 2">
            <a:extLst>
              <a:ext uri="{FF2B5EF4-FFF2-40B4-BE49-F238E27FC236}">
                <a16:creationId xmlns:a16="http://schemas.microsoft.com/office/drawing/2014/main" id="{D65BA695-DAA9-4179-BC13-119A195EAC68}"/>
              </a:ext>
            </a:extLst>
          </p:cNvPr>
          <p:cNvSpPr>
            <a:spLocks noGrp="1"/>
          </p:cNvSpPr>
          <p:nvPr>
            <p:ph type="sldNum" sz="quarter" idx="12"/>
          </p:nvPr>
        </p:nvSpPr>
        <p:spPr/>
        <p:txBody>
          <a:bodyPr/>
          <a:lstStyle/>
          <a:p>
            <a:pPr algn="r"/>
            <a:fld id="{3D78CF80-E55C-904B-9CBD-E4C82074FD1C}" type="slidenum">
              <a:rPr lang="en-US" smtClean="0"/>
              <a:pPr algn="r"/>
              <a:t>9</a:t>
            </a:fld>
            <a:endParaRPr lang="en-US" dirty="0"/>
          </a:p>
        </p:txBody>
      </p:sp>
      <p:pic>
        <p:nvPicPr>
          <p:cNvPr id="6" name="Picture 5" descr="Text&#10;&#10;Description automatically generated">
            <a:extLst>
              <a:ext uri="{FF2B5EF4-FFF2-40B4-BE49-F238E27FC236}">
                <a16:creationId xmlns:a16="http://schemas.microsoft.com/office/drawing/2014/main" id="{134A04FF-6756-1744-94A2-02670F59BFF4}"/>
              </a:ext>
            </a:extLst>
          </p:cNvPr>
          <p:cNvPicPr>
            <a:picLocks noChangeAspect="1"/>
          </p:cNvPicPr>
          <p:nvPr/>
        </p:nvPicPr>
        <p:blipFill>
          <a:blip r:embed="rId3"/>
          <a:stretch>
            <a:fillRect/>
          </a:stretch>
        </p:blipFill>
        <p:spPr>
          <a:xfrm>
            <a:off x="423863" y="853474"/>
            <a:ext cx="11538084" cy="3744097"/>
          </a:xfrm>
          <a:prstGeom prst="rect">
            <a:avLst/>
          </a:prstGeom>
        </p:spPr>
      </p:pic>
      <p:pic>
        <p:nvPicPr>
          <p:cNvPr id="7" name="Picture 6">
            <a:extLst>
              <a:ext uri="{FF2B5EF4-FFF2-40B4-BE49-F238E27FC236}">
                <a16:creationId xmlns:a16="http://schemas.microsoft.com/office/drawing/2014/main" id="{0E553534-C58C-4FEF-B61D-0781777428CA}"/>
              </a:ext>
            </a:extLst>
          </p:cNvPr>
          <p:cNvPicPr>
            <a:picLocks noChangeAspect="1"/>
          </p:cNvPicPr>
          <p:nvPr/>
        </p:nvPicPr>
        <p:blipFill>
          <a:blip r:embed="rId4"/>
          <a:stretch>
            <a:fillRect/>
          </a:stretch>
        </p:blipFill>
        <p:spPr>
          <a:xfrm>
            <a:off x="665801" y="4663648"/>
            <a:ext cx="1991646" cy="2023072"/>
          </a:xfrm>
          <a:prstGeom prst="rect">
            <a:avLst/>
          </a:prstGeom>
        </p:spPr>
      </p:pic>
      <p:pic>
        <p:nvPicPr>
          <p:cNvPr id="8" name="Picture 7">
            <a:extLst>
              <a:ext uri="{FF2B5EF4-FFF2-40B4-BE49-F238E27FC236}">
                <a16:creationId xmlns:a16="http://schemas.microsoft.com/office/drawing/2014/main" id="{1F5BC05C-4285-4A29-9B58-B2DB3E67C32B}"/>
              </a:ext>
            </a:extLst>
          </p:cNvPr>
          <p:cNvPicPr>
            <a:picLocks noChangeAspect="1"/>
          </p:cNvPicPr>
          <p:nvPr/>
        </p:nvPicPr>
        <p:blipFill>
          <a:blip r:embed="rId5"/>
          <a:stretch>
            <a:fillRect/>
          </a:stretch>
        </p:blipFill>
        <p:spPr>
          <a:xfrm>
            <a:off x="3299085" y="4667631"/>
            <a:ext cx="1991645" cy="2019089"/>
          </a:xfrm>
          <a:prstGeom prst="rect">
            <a:avLst/>
          </a:prstGeom>
        </p:spPr>
      </p:pic>
      <p:pic>
        <p:nvPicPr>
          <p:cNvPr id="9" name="Picture 8">
            <a:extLst>
              <a:ext uri="{FF2B5EF4-FFF2-40B4-BE49-F238E27FC236}">
                <a16:creationId xmlns:a16="http://schemas.microsoft.com/office/drawing/2014/main" id="{A64C6AC2-DD76-4008-9AD3-DBDFD40C7C86}"/>
              </a:ext>
            </a:extLst>
          </p:cNvPr>
          <p:cNvPicPr>
            <a:picLocks noChangeAspect="1"/>
          </p:cNvPicPr>
          <p:nvPr/>
        </p:nvPicPr>
        <p:blipFill>
          <a:blip r:embed="rId6"/>
          <a:stretch>
            <a:fillRect/>
          </a:stretch>
        </p:blipFill>
        <p:spPr>
          <a:xfrm>
            <a:off x="6192905" y="4663648"/>
            <a:ext cx="1991646" cy="2019090"/>
          </a:xfrm>
          <a:prstGeom prst="rect">
            <a:avLst/>
          </a:prstGeom>
        </p:spPr>
      </p:pic>
      <p:pic>
        <p:nvPicPr>
          <p:cNvPr id="10" name="Picture 9">
            <a:extLst>
              <a:ext uri="{FF2B5EF4-FFF2-40B4-BE49-F238E27FC236}">
                <a16:creationId xmlns:a16="http://schemas.microsoft.com/office/drawing/2014/main" id="{043F73C5-4BB4-46FA-AC84-CA16F5052A99}"/>
              </a:ext>
            </a:extLst>
          </p:cNvPr>
          <p:cNvPicPr>
            <a:picLocks noChangeAspect="1"/>
          </p:cNvPicPr>
          <p:nvPr/>
        </p:nvPicPr>
        <p:blipFill>
          <a:blip r:embed="rId7"/>
          <a:stretch>
            <a:fillRect/>
          </a:stretch>
        </p:blipFill>
        <p:spPr>
          <a:xfrm>
            <a:off x="8951501" y="4659666"/>
            <a:ext cx="1995574" cy="2023072"/>
          </a:xfrm>
          <a:prstGeom prst="rect">
            <a:avLst/>
          </a:prstGeom>
        </p:spPr>
      </p:pic>
    </p:spTree>
    <p:extLst>
      <p:ext uri="{BB962C8B-B14F-4D97-AF65-F5344CB8AC3E}">
        <p14:creationId xmlns:p14="http://schemas.microsoft.com/office/powerpoint/2010/main" val="1403311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6648</TotalTime>
  <Words>1736</Words>
  <Application>Microsoft Office PowerPoint</Application>
  <PresentationFormat>Widescreen</PresentationFormat>
  <Paragraphs>145</Paragraphs>
  <Slides>15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Cambria Math</vt:lpstr>
      <vt:lpstr>Times</vt:lpstr>
      <vt:lpstr>Times New Roman</vt:lpstr>
      <vt:lpstr>Office Theme</vt:lpstr>
      <vt:lpstr>Dynamic UAS Traffic Volume Reservation Based on Multi-Scale 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jxiang9143@sdsu.edu Vamaya@sdsu.edu Jun.Chen@sdsu.edu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Jun Xiang</cp:lastModifiedBy>
  <cp:revision>330</cp:revision>
  <cp:lastPrinted>2020-02-19T16:44:08Z</cp:lastPrinted>
  <dcterms:created xsi:type="dcterms:W3CDTF">2020-01-29T18:14:06Z</dcterms:created>
  <dcterms:modified xsi:type="dcterms:W3CDTF">2022-01-06T07:10:25Z</dcterms:modified>
</cp:coreProperties>
</file>